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2" r:id="rId3"/>
    <p:sldId id="447" r:id="rId4"/>
    <p:sldId id="477" r:id="rId5"/>
    <p:sldId id="478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68" r:id="rId15"/>
    <p:sldId id="456" r:id="rId16"/>
    <p:sldId id="457" r:id="rId17"/>
    <p:sldId id="458" r:id="rId18"/>
    <p:sldId id="459" r:id="rId19"/>
    <p:sldId id="460" r:id="rId20"/>
    <p:sldId id="461" r:id="rId21"/>
    <p:sldId id="375" r:id="rId22"/>
    <p:sldId id="351" r:id="rId23"/>
    <p:sldId id="262" r:id="rId24"/>
    <p:sldId id="350" r:id="rId25"/>
    <p:sldId id="263" r:id="rId26"/>
    <p:sldId id="356" r:id="rId27"/>
    <p:sldId id="358" r:id="rId28"/>
    <p:sldId id="366" r:id="rId29"/>
    <p:sldId id="479" r:id="rId30"/>
    <p:sldId id="480" r:id="rId31"/>
    <p:sldId id="260" r:id="rId32"/>
    <p:sldId id="464" r:id="rId33"/>
    <p:sldId id="462" r:id="rId34"/>
    <p:sldId id="463" r:id="rId35"/>
    <p:sldId id="466" r:id="rId36"/>
    <p:sldId id="465" r:id="rId37"/>
    <p:sldId id="258" r:id="rId38"/>
    <p:sldId id="360" r:id="rId39"/>
    <p:sldId id="467" r:id="rId40"/>
    <p:sldId id="376" r:id="rId41"/>
    <p:sldId id="379" r:id="rId42"/>
    <p:sldId id="380" r:id="rId43"/>
    <p:sldId id="381" r:id="rId44"/>
    <p:sldId id="382" r:id="rId45"/>
    <p:sldId id="383" r:id="rId46"/>
    <p:sldId id="385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31" r:id="rId63"/>
    <p:sldId id="432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9" r:id="rId72"/>
    <p:sldId id="420" r:id="rId73"/>
    <p:sldId id="481" r:id="rId74"/>
    <p:sldId id="469" r:id="rId75"/>
    <p:sldId id="470" r:id="rId76"/>
    <p:sldId id="471" r:id="rId77"/>
    <p:sldId id="472" r:id="rId78"/>
    <p:sldId id="473" r:id="rId79"/>
    <p:sldId id="474" r:id="rId80"/>
    <p:sldId id="475" r:id="rId81"/>
    <p:sldId id="476" r:id="rId8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53" autoAdjust="0"/>
  </p:normalViewPr>
  <p:slideViewPr>
    <p:cSldViewPr>
      <p:cViewPr varScale="1">
        <p:scale>
          <a:sx n="81" d="100"/>
          <a:sy n="81" d="100"/>
        </p:scale>
        <p:origin x="-1240" y="-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71C15-0AC2-47DF-89D8-A1E5524B45E6}" type="datetimeFigureOut">
              <a:rPr lang="zh-TW" altLang="en-US" smtClean="0"/>
              <a:pPr/>
              <a:t>2021/10/27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shhu.usa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980728"/>
            <a:ext cx="7776864" cy="2160240"/>
          </a:xfrm>
        </p:spPr>
        <p:txBody>
          <a:bodyPr>
            <a:normAutofit fontScale="90000"/>
          </a:bodyPr>
          <a:lstStyle/>
          <a:p>
            <a:r>
              <a:rPr lang="en-US" altLang="zh-TW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/>
            </a:r>
            <a:br>
              <a:rPr lang="en-US" altLang="zh-TW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</a:br>
            <a:r>
              <a:rPr lang="en-US" altLang="zh-TW" sz="5400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Kubernetes</a:t>
            </a:r>
            <a:r>
              <a:rPr lang="en-US" altLang="zh-TW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(k8s)</a:t>
            </a:r>
            <a:br>
              <a:rPr lang="en-US" altLang="zh-TW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</a:br>
            <a:r>
              <a:rPr lang="zh-TW" altLang="en-US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從入門到不放棄</a:t>
            </a:r>
            <a:endParaRPr lang="zh-TW" altLang="en-US" sz="5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991072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 smtClean="0">
                <a:solidFill>
                  <a:schemeClr val="tx1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主講人：胡嘉璽</a:t>
            </a:r>
            <a:endParaRPr lang="en-US" altLang="zh-TW" b="1" dirty="0" smtClean="0">
              <a:solidFill>
                <a:schemeClr val="tx1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algn="l"/>
            <a:r>
              <a:rPr lang="en-US" altLang="zh-TW" b="1" dirty="0" smtClean="0">
                <a:solidFill>
                  <a:schemeClr val="tx1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  <a:hlinkClick r:id="rId2"/>
              </a:rPr>
              <a:t>joshhu.usa@gmail.com</a:t>
            </a:r>
            <a:endParaRPr lang="en-US" altLang="zh-TW" b="1" dirty="0" smtClean="0">
              <a:solidFill>
                <a:schemeClr val="tx1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algn="l"/>
            <a:r>
              <a:rPr lang="zh-TW" altLang="en-US" b="1" dirty="0" smtClean="0">
                <a:solidFill>
                  <a:schemeClr val="tx1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時間：</a:t>
            </a:r>
            <a:fld id="{AE090F32-CEA3-4E0A-B631-438640975CC0}" type="datetime1">
              <a:rPr lang="zh-TW" altLang="en-US" b="1" smtClean="0">
                <a:solidFill>
                  <a:schemeClr val="tx1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pPr algn="l"/>
              <a:t>2021/10/27</a:t>
            </a:fld>
            <a:endParaRPr lang="en-US" altLang="zh-TW" b="1" dirty="0" smtClean="0">
              <a:solidFill>
                <a:schemeClr val="tx1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algn="l"/>
            <a:endParaRPr lang="zh-TW" altLang="en-US" b="1" dirty="0">
              <a:solidFill>
                <a:schemeClr val="tx1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4452" name="Picture 4" descr="D:\Temp\SNAGHTML71032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132856"/>
            <a:ext cx="36576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6498" name="Picture 2" descr="D:\Temp\SNAGHTML71e38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420888"/>
            <a:ext cx="36576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7522" name="Picture 2" descr="D:\Temp\SNAGHTML7238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76872"/>
            <a:ext cx="36576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還有版本的問題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504056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升級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 11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了嗎？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(AMD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使用者表示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…)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一台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網頁伺服器同時提供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php5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php7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，就有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本身版本的問題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還有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import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模組的版本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更不用說底層不同的共享程式庫什麼了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哦對了，還有你自己寫程式也會一直改啊！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AMD</a:t>
            </a:r>
            <a:r>
              <a:rPr lang="zh-TW" altLang="en-US" dirty="0" smtClean="0"/>
              <a:t>使用者表示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3172" y="1613638"/>
            <a:ext cx="6737655" cy="449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20688"/>
            <a:ext cx="882987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如果你自己開發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504056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版本是什麼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(2.x/3.x/3.6/3.7.12)</a:t>
            </a: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Import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的模組呢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tf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tf-gpu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tf1.4)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開發環境呢？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conda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virtualenv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使用的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呢？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或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多人開發一個系統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504056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開發環境和生產環境要完全一樣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多人開發環境不一樣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有人用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mac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，有人用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不可能在生產環境上開發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大家還在用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程式碼的管理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整個開發週期的流程控制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開發、測試、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staging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、佈署、上線、偵錯，錯誤提交、修改、重新佈署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……)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下開發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AI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504056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NVIDIA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驅動程式版本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CUDA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CUDNN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Anaconda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Tensorflow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/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Pytorch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Jupyter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 lab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其它引入模組版本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>
              <a:buNone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能不能有這種東西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0594" name="Picture 2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1971675" cy="3943350"/>
          </a:xfrm>
          <a:prstGeom prst="rect">
            <a:avLst/>
          </a:prstGeom>
          <a:noFill/>
        </p:spPr>
      </p:pic>
      <p:pic>
        <p:nvPicPr>
          <p:cNvPr id="110596" name="Picture 4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16832"/>
            <a:ext cx="1971675" cy="3943350"/>
          </a:xfrm>
          <a:prstGeom prst="rect">
            <a:avLst/>
          </a:prstGeom>
          <a:noFill/>
        </p:spPr>
      </p:pic>
      <p:pic>
        <p:nvPicPr>
          <p:cNvPr id="110598" name="Picture 6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844824"/>
            <a:ext cx="1971675" cy="3943350"/>
          </a:xfrm>
          <a:prstGeom prst="rect">
            <a:avLst/>
          </a:prstGeom>
          <a:noFill/>
        </p:spPr>
      </p:pic>
      <p:pic>
        <p:nvPicPr>
          <p:cNvPr id="110600" name="Picture 8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844824"/>
            <a:ext cx="1971675" cy="3943350"/>
          </a:xfrm>
          <a:prstGeom prst="rect">
            <a:avLst/>
          </a:prstGeom>
          <a:noFill/>
        </p:spPr>
      </p:pic>
      <p:pic>
        <p:nvPicPr>
          <p:cNvPr id="110602" name="Picture 10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44824"/>
            <a:ext cx="1971675" cy="3943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課程大綱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755576" y="1988840"/>
            <a:ext cx="7488832" cy="38164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從伺服器到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到容器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容器基本操作及最重要的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compose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建立不當機的疫苖網站，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k8s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的優勢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動手操作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k8s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，用</a:t>
            </a:r>
            <a:r>
              <a:rPr lang="en-US" altLang="zh-TW" b="1" dirty="0" err="1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minikube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實驗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多主機實作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k8s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動手實驗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其它常見的配套服務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至少可以這樣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4690" name="Picture 2" descr="D:\Temp\SNAGHTML8ce0d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844824"/>
            <a:ext cx="3924300" cy="3971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虛擬化是什麼？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電腦硬體能力不斷成長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755576" y="1988840"/>
            <a:ext cx="7704856" cy="3816424"/>
          </a:xfrm>
        </p:spPr>
        <p:txBody>
          <a:bodyPr>
            <a:normAutofit/>
          </a:bodyPr>
          <a:lstStyle/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變強大，可以同時執行多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個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</a:t>
            </a:r>
            <a:endParaRPr lang="en-US" altLang="zh-TW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電腦會當機，應用程式之間會互相影響，必須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所有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的應用</a:t>
            </a:r>
            <a:endParaRPr lang="en-US" altLang="zh-TW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原生使用所連接的硬體設備</a:t>
            </a:r>
            <a:endParaRPr lang="en-US" altLang="zh-TW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>
              <a:buNone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虛擬化是救星！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755576" y="1628800"/>
            <a:ext cx="8136904" cy="4176464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虛擬化將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硬體軟體化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，沒有相容性問題，舊系統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直上，和新系統共生共榮。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充分發揮硬體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效能，讓針對某一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os+app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的硬體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粒度變細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用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自然直覺的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分配運算資源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，如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顆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、記憶體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GB)</a:t>
            </a: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台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電腦硬體就是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安裝了一個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的系統，因此用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將應用隔離，就是用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台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的方式隔離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連接外部的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網路速度、及拓樸方式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獨立、共享、檔案、區塊儲存的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儲存設備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用</a:t>
            </a:r>
            <a:r>
              <a:rPr lang="en-US" altLang="zh-TW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隔離就是用「台」隔離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5" name="圖片 4" descr="4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564904"/>
            <a:ext cx="2016224" cy="205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4561886"/>
            <a:ext cx="5256584" cy="76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多加了一個</a:t>
            </a:r>
            <a:r>
              <a:rPr lang="en-US" altLang="zh-TW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5252664"/>
            <a:ext cx="556735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2780928"/>
            <a:ext cx="864096" cy="108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5004048" y="227687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有獨立的執行空間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23728" y="414908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Rabiohead" pitchFamily="2" charset="0"/>
                <a:ea typeface="Gulim" pitchFamily="34" charset="-127"/>
                <a:cs typeface="文鼎粗鋼筆行楷" pitchFamily="49" charset="-120"/>
              </a:rPr>
              <a:t>20% CPU</a:t>
            </a:r>
          </a:p>
          <a:p>
            <a:r>
              <a:rPr lang="en-US" altLang="zh-TW" sz="1400" b="1" dirty="0" smtClean="0">
                <a:solidFill>
                  <a:srgbClr val="FF0000"/>
                </a:solidFill>
                <a:latin typeface="Rabiohead" pitchFamily="2" charset="0"/>
                <a:ea typeface="Gulim" pitchFamily="34" charset="-127"/>
                <a:cs typeface="文鼎粗鋼筆行楷" pitchFamily="49" charset="-120"/>
              </a:rPr>
              <a:t>1GB RAM</a:t>
            </a:r>
            <a:endParaRPr lang="zh-TW" altLang="en-US" sz="1400" b="1" dirty="0">
              <a:solidFill>
                <a:srgbClr val="FF0000"/>
              </a:solidFill>
              <a:latin typeface="Rabiohead" pitchFamily="2" charset="0"/>
              <a:ea typeface="Gulim" pitchFamily="34" charset="-127"/>
              <a:cs typeface="文鼎粗鋼筆行楷" pitchFamily="49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59832" y="4149080"/>
            <a:ext cx="1368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Rabiohead" pitchFamily="2" charset="0"/>
                <a:ea typeface="Gulim" pitchFamily="34" charset="-127"/>
                <a:cs typeface="文鼎粗鋼筆行楷" pitchFamily="49" charset="-120"/>
              </a:rPr>
              <a:t>CORE 1</a:t>
            </a:r>
          </a:p>
          <a:p>
            <a:r>
              <a:rPr lang="en-US" altLang="zh-TW" sz="1400" b="1" dirty="0" smtClean="0">
                <a:solidFill>
                  <a:srgbClr val="FF0000"/>
                </a:solidFill>
                <a:latin typeface="Rabiohead" pitchFamily="2" charset="0"/>
                <a:ea typeface="Gulim" pitchFamily="34" charset="-127"/>
                <a:cs typeface="文鼎粗鋼筆行楷" pitchFamily="49" charset="-120"/>
              </a:rPr>
              <a:t>4GB RAM</a:t>
            </a:r>
          </a:p>
          <a:p>
            <a:endParaRPr lang="zh-TW" altLang="en-US" sz="1400" b="1" dirty="0">
              <a:solidFill>
                <a:srgbClr val="FF0000"/>
              </a:solidFill>
              <a:latin typeface="Rabiohead" pitchFamily="2" charset="0"/>
              <a:ea typeface="Gulim" pitchFamily="34" charset="-127"/>
              <a:cs typeface="文鼎粗鋼筆行楷" pitchFamily="49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04048" y="2852936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有分配的系統資源</a:t>
            </a:r>
            <a:endParaRPr lang="zh-TW" altLang="en-US" sz="2800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220072" y="4460577"/>
            <a:ext cx="2016224" cy="461665"/>
          </a:xfrm>
          <a:prstGeom prst="rect">
            <a:avLst/>
          </a:prstGeom>
          <a:solidFill>
            <a:schemeClr val="accent1"/>
          </a:solidFill>
          <a:ln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Rabiohead" pitchFamily="2" charset="0"/>
              </a:rPr>
              <a:t>Directory or Disk</a:t>
            </a:r>
            <a:endParaRPr lang="zh-TW" altLang="en-US" sz="2400" b="1" dirty="0">
              <a:latin typeface="Rabiohead" pitchFamily="2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283968" y="4100536"/>
            <a:ext cx="936104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004048" y="342900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tx2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共享或獨立的儲存</a:t>
            </a:r>
            <a:endParaRPr lang="zh-TW" altLang="en-US" sz="2800" b="1" dirty="0">
              <a:solidFill>
                <a:schemeClr val="tx2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  <p:bldP spid="13" grpId="0"/>
      <p:bldP spid="14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虛擬化已非常成熟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539552" y="1412776"/>
            <a:ext cx="8352928" cy="51845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是這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15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年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IT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界的的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主流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建立了一個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全新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IT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生態系統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也是其它生態系統的基礎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雲端運算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三大基礎：虛擬化，儲存，網路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早已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深入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企業的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運作核心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因為無所不在，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三個字即將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消失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網路這個字也即將消失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一次解決了舊系統相容性、硬體效能，服務隔離、備份防災、管理維護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五大問題</a:t>
            </a: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從軟體的觀點來看底層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和伺服器軟體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本質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並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無差異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負載非來自軟體本身，而是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檔案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或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負載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伺服器軟體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極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輕量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，但需要極高安全性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需隔離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設計上可在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大量負載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上使用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大量負載時需要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系統資源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較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早期伺服器軟體運作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在硬體伺服器上，因此軟體伺服器和硬體伺服器之間常常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混用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Server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一字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(Apache 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Sever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Sql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Server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zh-TW" altLang="en-US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「雲」「端」時代對伺服器的需求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網路線取代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匯流排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硬碟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排線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大量運算需求向伺服器端集中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雲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大量感測器向終端集中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端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新一代應用，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Big Data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ML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NoSQL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Hadoop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類分散式架構，需要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更多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伺服器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異質系統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只能在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測試端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生產環境多為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純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或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純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，不需異質執行</a:t>
            </a:r>
            <a:endParaRPr lang="zh-TW" altLang="en-US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However.....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應用程式的執行思維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3339174" cy="193320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700808"/>
            <a:ext cx="3870573" cy="2894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212976"/>
            <a:ext cx="4408536" cy="31180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692696"/>
            <a:ext cx="3751052" cy="28864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99004" y="3212976"/>
            <a:ext cx="4558427" cy="31028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1043608" y="155679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rgbClr val="C0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為什麼雲端運算的龍頭老大</a:t>
            </a:r>
            <a:r>
              <a:rPr lang="en-US" altLang="zh-TW" sz="5400" b="1" dirty="0" smtClean="0">
                <a:solidFill>
                  <a:srgbClr val="C0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Google</a:t>
            </a:r>
            <a:r>
              <a:rPr lang="zh-TW" altLang="en-US" sz="5400" b="1" dirty="0" smtClean="0">
                <a:solidFill>
                  <a:srgbClr val="C0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，卻從來不用虛擬化？</a:t>
            </a:r>
            <a:endParaRPr lang="zh-TW" altLang="en-US" sz="5400" b="1" dirty="0">
              <a:solidFill>
                <a:srgbClr val="C0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傳統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的方式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1187624" y="1628800"/>
            <a:ext cx="7560840" cy="4824536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買硬體，安裝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Hypervisor+OS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看型態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產生虛擬硬體，隔離應用程式的執行、分配資源、掛載儲存設備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在虛擬硬體上安裝實體的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在安裝好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上安裝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LIB/APP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全世界的人安裝的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 10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都一模一樣，為什麼不能一個人裝了，其它人延用底層就行？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安裝</a:t>
            </a: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，安裝</a:t>
            </a: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LIB/APP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，設定網路儲存的工作一樣完全沒有少</a:t>
            </a: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OS/LIB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等重複資料把</a:t>
            </a: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變的很笨重</a:t>
            </a: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完全一樣的電腦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80004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一個最小安裝的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 Server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68760"/>
            <a:ext cx="7488832" cy="514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更別說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了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87640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一個含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WAMP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STACK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832413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3" y="944563"/>
            <a:ext cx="9056687" cy="496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虛擬化的問題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76872"/>
            <a:ext cx="4032448" cy="3910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>
            <a:off x="1619672" y="2924944"/>
            <a:ext cx="1368152" cy="360040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51520" y="220486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中，</a:t>
            </a: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以及其它無用資料還是存在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6012160" y="5877272"/>
            <a:ext cx="648072" cy="72008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551712" y="5877272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外接設備的相容性及效能被影響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6084168" y="3573016"/>
            <a:ext cx="792088" cy="1008112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551712" y="299695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硬體效能的打折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51520" y="5949280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資源控制的粒度太大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1691680" y="5301208"/>
            <a:ext cx="1296144" cy="576064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268760"/>
            <a:ext cx="2016224" cy="815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手繪多邊形 19"/>
          <p:cNvSpPr/>
          <p:nvPr/>
        </p:nvSpPr>
        <p:spPr>
          <a:xfrm>
            <a:off x="349908" y="-246185"/>
            <a:ext cx="8329858" cy="7202659"/>
          </a:xfrm>
          <a:custGeom>
            <a:avLst/>
            <a:gdLst>
              <a:gd name="connsiteX0" fmla="*/ 592627 w 8329858"/>
              <a:gd name="connsiteY0" fmla="*/ 710419 h 7202659"/>
              <a:gd name="connsiteX1" fmla="*/ 655932 w 8329858"/>
              <a:gd name="connsiteY1" fmla="*/ 618979 h 7202659"/>
              <a:gd name="connsiteX2" fmla="*/ 691101 w 8329858"/>
              <a:gd name="connsiteY2" fmla="*/ 590843 h 7202659"/>
              <a:gd name="connsiteX3" fmla="*/ 740338 w 8329858"/>
              <a:gd name="connsiteY3" fmla="*/ 562708 h 7202659"/>
              <a:gd name="connsiteX4" fmla="*/ 775507 w 8329858"/>
              <a:gd name="connsiteY4" fmla="*/ 527539 h 7202659"/>
              <a:gd name="connsiteX5" fmla="*/ 859914 w 8329858"/>
              <a:gd name="connsiteY5" fmla="*/ 471268 h 7202659"/>
              <a:gd name="connsiteX6" fmla="*/ 993557 w 8329858"/>
              <a:gd name="connsiteY6" fmla="*/ 365760 h 7202659"/>
              <a:gd name="connsiteX7" fmla="*/ 1253809 w 8329858"/>
              <a:gd name="connsiteY7" fmla="*/ 246185 h 7202659"/>
              <a:gd name="connsiteX8" fmla="*/ 1366350 w 8329858"/>
              <a:gd name="connsiteY8" fmla="*/ 218050 h 7202659"/>
              <a:gd name="connsiteX9" fmla="*/ 1464824 w 8329858"/>
              <a:gd name="connsiteY9" fmla="*/ 175847 h 7202659"/>
              <a:gd name="connsiteX10" fmla="*/ 1563298 w 8329858"/>
              <a:gd name="connsiteY10" fmla="*/ 147711 h 7202659"/>
              <a:gd name="connsiteX11" fmla="*/ 1647704 w 8329858"/>
              <a:gd name="connsiteY11" fmla="*/ 119576 h 7202659"/>
              <a:gd name="connsiteX12" fmla="*/ 1823550 w 8329858"/>
              <a:gd name="connsiteY12" fmla="*/ 84407 h 7202659"/>
              <a:gd name="connsiteX13" fmla="*/ 1992363 w 8329858"/>
              <a:gd name="connsiteY13" fmla="*/ 42203 h 7202659"/>
              <a:gd name="connsiteX14" fmla="*/ 2196344 w 8329858"/>
              <a:gd name="connsiteY14" fmla="*/ 21102 h 7202659"/>
              <a:gd name="connsiteX15" fmla="*/ 2273717 w 8329858"/>
              <a:gd name="connsiteY15" fmla="*/ 14068 h 7202659"/>
              <a:gd name="connsiteX16" fmla="*/ 2322954 w 8329858"/>
              <a:gd name="connsiteY16" fmla="*/ 7034 h 7202659"/>
              <a:gd name="connsiteX17" fmla="*/ 2386258 w 8329858"/>
              <a:gd name="connsiteY17" fmla="*/ 0 h 7202659"/>
              <a:gd name="connsiteX18" fmla="*/ 2885661 w 8329858"/>
              <a:gd name="connsiteY18" fmla="*/ 7034 h 7202659"/>
              <a:gd name="connsiteX19" fmla="*/ 3124812 w 8329858"/>
              <a:gd name="connsiteY19" fmla="*/ 14068 h 7202659"/>
              <a:gd name="connsiteX20" fmla="*/ 3195150 w 8329858"/>
              <a:gd name="connsiteY20" fmla="*/ 28136 h 7202659"/>
              <a:gd name="connsiteX21" fmla="*/ 3356929 w 8329858"/>
              <a:gd name="connsiteY21" fmla="*/ 35170 h 7202659"/>
              <a:gd name="connsiteX22" fmla="*/ 3420234 w 8329858"/>
              <a:gd name="connsiteY22" fmla="*/ 42203 h 7202659"/>
              <a:gd name="connsiteX23" fmla="*/ 3476504 w 8329858"/>
              <a:gd name="connsiteY23" fmla="*/ 56271 h 7202659"/>
              <a:gd name="connsiteX24" fmla="*/ 3539809 w 8329858"/>
              <a:gd name="connsiteY24" fmla="*/ 70339 h 7202659"/>
              <a:gd name="connsiteX25" fmla="*/ 3603114 w 8329858"/>
              <a:gd name="connsiteY25" fmla="*/ 77373 h 7202659"/>
              <a:gd name="connsiteX26" fmla="*/ 3750824 w 8329858"/>
              <a:gd name="connsiteY26" fmla="*/ 105508 h 7202659"/>
              <a:gd name="connsiteX27" fmla="*/ 3912603 w 8329858"/>
              <a:gd name="connsiteY27" fmla="*/ 133643 h 7202659"/>
              <a:gd name="connsiteX28" fmla="*/ 3961840 w 8329858"/>
              <a:gd name="connsiteY28" fmla="*/ 154745 h 7202659"/>
              <a:gd name="connsiteX29" fmla="*/ 4137686 w 8329858"/>
              <a:gd name="connsiteY29" fmla="*/ 182880 h 7202659"/>
              <a:gd name="connsiteX30" fmla="*/ 4229126 w 8329858"/>
              <a:gd name="connsiteY30" fmla="*/ 203982 h 7202659"/>
              <a:gd name="connsiteX31" fmla="*/ 4306498 w 8329858"/>
              <a:gd name="connsiteY31" fmla="*/ 218050 h 7202659"/>
              <a:gd name="connsiteX32" fmla="*/ 4454209 w 8329858"/>
              <a:gd name="connsiteY32" fmla="*/ 260253 h 7202659"/>
              <a:gd name="connsiteX33" fmla="*/ 4531581 w 8329858"/>
              <a:gd name="connsiteY33" fmla="*/ 274320 h 7202659"/>
              <a:gd name="connsiteX34" fmla="*/ 4693360 w 8329858"/>
              <a:gd name="connsiteY34" fmla="*/ 316523 h 7202659"/>
              <a:gd name="connsiteX35" fmla="*/ 4770732 w 8329858"/>
              <a:gd name="connsiteY35" fmla="*/ 344659 h 7202659"/>
              <a:gd name="connsiteX36" fmla="*/ 4841070 w 8329858"/>
              <a:gd name="connsiteY36" fmla="*/ 351693 h 7202659"/>
              <a:gd name="connsiteX37" fmla="*/ 4904375 w 8329858"/>
              <a:gd name="connsiteY37" fmla="*/ 372794 h 7202659"/>
              <a:gd name="connsiteX38" fmla="*/ 4988781 w 8329858"/>
              <a:gd name="connsiteY38" fmla="*/ 407963 h 7202659"/>
              <a:gd name="connsiteX39" fmla="*/ 5178695 w 8329858"/>
              <a:gd name="connsiteY39" fmla="*/ 464234 h 7202659"/>
              <a:gd name="connsiteX40" fmla="*/ 5242000 w 8329858"/>
              <a:gd name="connsiteY40" fmla="*/ 492370 h 7202659"/>
              <a:gd name="connsiteX41" fmla="*/ 5305304 w 8329858"/>
              <a:gd name="connsiteY41" fmla="*/ 513471 h 7202659"/>
              <a:gd name="connsiteX42" fmla="*/ 5431914 w 8329858"/>
              <a:gd name="connsiteY42" fmla="*/ 548640 h 7202659"/>
              <a:gd name="connsiteX43" fmla="*/ 5509286 w 8329858"/>
              <a:gd name="connsiteY43" fmla="*/ 583810 h 7202659"/>
              <a:gd name="connsiteX44" fmla="*/ 5572590 w 8329858"/>
              <a:gd name="connsiteY44" fmla="*/ 604911 h 7202659"/>
              <a:gd name="connsiteX45" fmla="*/ 5649963 w 8329858"/>
              <a:gd name="connsiteY45" fmla="*/ 640080 h 7202659"/>
              <a:gd name="connsiteX46" fmla="*/ 5720301 w 8329858"/>
              <a:gd name="connsiteY46" fmla="*/ 675250 h 7202659"/>
              <a:gd name="connsiteX47" fmla="*/ 5783606 w 8329858"/>
              <a:gd name="connsiteY47" fmla="*/ 689317 h 7202659"/>
              <a:gd name="connsiteX48" fmla="*/ 6043858 w 8329858"/>
              <a:gd name="connsiteY48" fmla="*/ 822960 h 7202659"/>
              <a:gd name="connsiteX49" fmla="*/ 6121230 w 8329858"/>
              <a:gd name="connsiteY49" fmla="*/ 872197 h 7202659"/>
              <a:gd name="connsiteX50" fmla="*/ 6198603 w 8329858"/>
              <a:gd name="connsiteY50" fmla="*/ 907367 h 7202659"/>
              <a:gd name="connsiteX51" fmla="*/ 6261907 w 8329858"/>
              <a:gd name="connsiteY51" fmla="*/ 956603 h 7202659"/>
              <a:gd name="connsiteX52" fmla="*/ 6416652 w 8329858"/>
              <a:gd name="connsiteY52" fmla="*/ 1055077 h 7202659"/>
              <a:gd name="connsiteX53" fmla="*/ 6571397 w 8329858"/>
              <a:gd name="connsiteY53" fmla="*/ 1160585 h 7202659"/>
              <a:gd name="connsiteX54" fmla="*/ 6627667 w 8329858"/>
              <a:gd name="connsiteY54" fmla="*/ 1195754 h 7202659"/>
              <a:gd name="connsiteX55" fmla="*/ 6705040 w 8329858"/>
              <a:gd name="connsiteY55" fmla="*/ 1252025 h 7202659"/>
              <a:gd name="connsiteX56" fmla="*/ 6782412 w 8329858"/>
              <a:gd name="connsiteY56" fmla="*/ 1301262 h 7202659"/>
              <a:gd name="connsiteX57" fmla="*/ 6866818 w 8329858"/>
              <a:gd name="connsiteY57" fmla="*/ 1371600 h 7202659"/>
              <a:gd name="connsiteX58" fmla="*/ 6909021 w 8329858"/>
              <a:gd name="connsiteY58" fmla="*/ 1406770 h 7202659"/>
              <a:gd name="connsiteX59" fmla="*/ 6944190 w 8329858"/>
              <a:gd name="connsiteY59" fmla="*/ 1441939 h 7202659"/>
              <a:gd name="connsiteX60" fmla="*/ 7007495 w 8329858"/>
              <a:gd name="connsiteY60" fmla="*/ 1484142 h 7202659"/>
              <a:gd name="connsiteX61" fmla="*/ 7105969 w 8329858"/>
              <a:gd name="connsiteY61" fmla="*/ 1610751 h 7202659"/>
              <a:gd name="connsiteX62" fmla="*/ 7204443 w 8329858"/>
              <a:gd name="connsiteY62" fmla="*/ 1716259 h 7202659"/>
              <a:gd name="connsiteX63" fmla="*/ 7295883 w 8329858"/>
              <a:gd name="connsiteY63" fmla="*/ 1821767 h 7202659"/>
              <a:gd name="connsiteX64" fmla="*/ 7359187 w 8329858"/>
              <a:gd name="connsiteY64" fmla="*/ 1885071 h 7202659"/>
              <a:gd name="connsiteX65" fmla="*/ 7422492 w 8329858"/>
              <a:gd name="connsiteY65" fmla="*/ 1955410 h 7202659"/>
              <a:gd name="connsiteX66" fmla="*/ 7464695 w 8329858"/>
              <a:gd name="connsiteY66" fmla="*/ 2018714 h 7202659"/>
              <a:gd name="connsiteX67" fmla="*/ 7513932 w 8329858"/>
              <a:gd name="connsiteY67" fmla="*/ 2060917 h 7202659"/>
              <a:gd name="connsiteX68" fmla="*/ 7535034 w 8329858"/>
              <a:gd name="connsiteY68" fmla="*/ 2117188 h 7202659"/>
              <a:gd name="connsiteX69" fmla="*/ 7584270 w 8329858"/>
              <a:gd name="connsiteY69" fmla="*/ 2173459 h 7202659"/>
              <a:gd name="connsiteX70" fmla="*/ 7619440 w 8329858"/>
              <a:gd name="connsiteY70" fmla="*/ 2222696 h 7202659"/>
              <a:gd name="connsiteX71" fmla="*/ 7654609 w 8329858"/>
              <a:gd name="connsiteY71" fmla="*/ 2293034 h 7202659"/>
              <a:gd name="connsiteX72" fmla="*/ 7703846 w 8329858"/>
              <a:gd name="connsiteY72" fmla="*/ 2356339 h 7202659"/>
              <a:gd name="connsiteX73" fmla="*/ 7731981 w 8329858"/>
              <a:gd name="connsiteY73" fmla="*/ 2412610 h 7202659"/>
              <a:gd name="connsiteX74" fmla="*/ 7767150 w 8329858"/>
              <a:gd name="connsiteY74" fmla="*/ 2461847 h 7202659"/>
              <a:gd name="connsiteX75" fmla="*/ 7795286 w 8329858"/>
              <a:gd name="connsiteY75" fmla="*/ 2518117 h 7202659"/>
              <a:gd name="connsiteX76" fmla="*/ 7830455 w 8329858"/>
              <a:gd name="connsiteY76" fmla="*/ 2574388 h 7202659"/>
              <a:gd name="connsiteX77" fmla="*/ 7858590 w 8329858"/>
              <a:gd name="connsiteY77" fmla="*/ 2644727 h 7202659"/>
              <a:gd name="connsiteX78" fmla="*/ 7893760 w 8329858"/>
              <a:gd name="connsiteY78" fmla="*/ 2722099 h 7202659"/>
              <a:gd name="connsiteX79" fmla="*/ 7914861 w 8329858"/>
              <a:gd name="connsiteY79" fmla="*/ 2778370 h 7202659"/>
              <a:gd name="connsiteX80" fmla="*/ 7928929 w 8329858"/>
              <a:gd name="connsiteY80" fmla="*/ 2827607 h 7202659"/>
              <a:gd name="connsiteX81" fmla="*/ 7971132 w 8329858"/>
              <a:gd name="connsiteY81" fmla="*/ 2890911 h 7202659"/>
              <a:gd name="connsiteX82" fmla="*/ 7985200 w 8329858"/>
              <a:gd name="connsiteY82" fmla="*/ 2968283 h 7202659"/>
              <a:gd name="connsiteX83" fmla="*/ 8013335 w 8329858"/>
              <a:gd name="connsiteY83" fmla="*/ 3024554 h 7202659"/>
              <a:gd name="connsiteX84" fmla="*/ 8062572 w 8329858"/>
              <a:gd name="connsiteY84" fmla="*/ 3172265 h 7202659"/>
              <a:gd name="connsiteX85" fmla="*/ 8097741 w 8329858"/>
              <a:gd name="connsiteY85" fmla="*/ 3298874 h 7202659"/>
              <a:gd name="connsiteX86" fmla="*/ 8125877 w 8329858"/>
              <a:gd name="connsiteY86" fmla="*/ 3411416 h 7202659"/>
              <a:gd name="connsiteX87" fmla="*/ 8139944 w 8329858"/>
              <a:gd name="connsiteY87" fmla="*/ 3559127 h 7202659"/>
              <a:gd name="connsiteX88" fmla="*/ 8161046 w 8329858"/>
              <a:gd name="connsiteY88" fmla="*/ 3657600 h 7202659"/>
              <a:gd name="connsiteX89" fmla="*/ 8210283 w 8329858"/>
              <a:gd name="connsiteY89" fmla="*/ 4009293 h 7202659"/>
              <a:gd name="connsiteX90" fmla="*/ 8210283 w 8329858"/>
              <a:gd name="connsiteY90" fmla="*/ 4009293 h 7202659"/>
              <a:gd name="connsiteX91" fmla="*/ 8231384 w 8329858"/>
              <a:gd name="connsiteY91" fmla="*/ 4199207 h 7202659"/>
              <a:gd name="connsiteX92" fmla="*/ 8238418 w 8329858"/>
              <a:gd name="connsiteY92" fmla="*/ 4304714 h 7202659"/>
              <a:gd name="connsiteX93" fmla="*/ 8280621 w 8329858"/>
              <a:gd name="connsiteY93" fmla="*/ 4501662 h 7202659"/>
              <a:gd name="connsiteX94" fmla="*/ 8301723 w 8329858"/>
              <a:gd name="connsiteY94" fmla="*/ 4600136 h 7202659"/>
              <a:gd name="connsiteX95" fmla="*/ 8329858 w 8329858"/>
              <a:gd name="connsiteY95" fmla="*/ 4761914 h 7202659"/>
              <a:gd name="connsiteX96" fmla="*/ 8322824 w 8329858"/>
              <a:gd name="connsiteY96" fmla="*/ 5310554 h 7202659"/>
              <a:gd name="connsiteX97" fmla="*/ 8315790 w 8329858"/>
              <a:gd name="connsiteY97" fmla="*/ 5394960 h 7202659"/>
              <a:gd name="connsiteX98" fmla="*/ 8273587 w 8329858"/>
              <a:gd name="connsiteY98" fmla="*/ 5570807 h 7202659"/>
              <a:gd name="connsiteX99" fmla="*/ 8259520 w 8329858"/>
              <a:gd name="connsiteY99" fmla="*/ 5641145 h 7202659"/>
              <a:gd name="connsiteX100" fmla="*/ 8175114 w 8329858"/>
              <a:gd name="connsiteY100" fmla="*/ 5824025 h 7202659"/>
              <a:gd name="connsiteX101" fmla="*/ 8125877 w 8329858"/>
              <a:gd name="connsiteY101" fmla="*/ 5901397 h 7202659"/>
              <a:gd name="connsiteX102" fmla="*/ 7964098 w 8329858"/>
              <a:gd name="connsiteY102" fmla="*/ 6133514 h 7202659"/>
              <a:gd name="connsiteX103" fmla="*/ 7830455 w 8329858"/>
              <a:gd name="connsiteY103" fmla="*/ 6274191 h 7202659"/>
              <a:gd name="connsiteX104" fmla="*/ 7746049 w 8329858"/>
              <a:gd name="connsiteY104" fmla="*/ 6337496 h 7202659"/>
              <a:gd name="connsiteX105" fmla="*/ 7661643 w 8329858"/>
              <a:gd name="connsiteY105" fmla="*/ 6421902 h 7202659"/>
              <a:gd name="connsiteX106" fmla="*/ 7408424 w 8329858"/>
              <a:gd name="connsiteY106" fmla="*/ 6618850 h 7202659"/>
              <a:gd name="connsiteX107" fmla="*/ 7253680 w 8329858"/>
              <a:gd name="connsiteY107" fmla="*/ 6724357 h 7202659"/>
              <a:gd name="connsiteX108" fmla="*/ 7176307 w 8329858"/>
              <a:gd name="connsiteY108" fmla="*/ 6766560 h 7202659"/>
              <a:gd name="connsiteX109" fmla="*/ 7028597 w 8329858"/>
              <a:gd name="connsiteY109" fmla="*/ 6850967 h 7202659"/>
              <a:gd name="connsiteX110" fmla="*/ 6972326 w 8329858"/>
              <a:gd name="connsiteY110" fmla="*/ 6865034 h 7202659"/>
              <a:gd name="connsiteX111" fmla="*/ 6789446 w 8329858"/>
              <a:gd name="connsiteY111" fmla="*/ 6949440 h 7202659"/>
              <a:gd name="connsiteX112" fmla="*/ 6712074 w 8329858"/>
              <a:gd name="connsiteY112" fmla="*/ 6963508 h 7202659"/>
              <a:gd name="connsiteX113" fmla="*/ 6599532 w 8329858"/>
              <a:gd name="connsiteY113" fmla="*/ 7005711 h 7202659"/>
              <a:gd name="connsiteX114" fmla="*/ 6515126 w 8329858"/>
              <a:gd name="connsiteY114" fmla="*/ 7040880 h 7202659"/>
              <a:gd name="connsiteX115" fmla="*/ 6430720 w 8329858"/>
              <a:gd name="connsiteY115" fmla="*/ 7054948 h 7202659"/>
              <a:gd name="connsiteX116" fmla="*/ 6219704 w 8329858"/>
              <a:gd name="connsiteY116" fmla="*/ 7090117 h 7202659"/>
              <a:gd name="connsiteX117" fmla="*/ 6001655 w 8329858"/>
              <a:gd name="connsiteY117" fmla="*/ 7146388 h 7202659"/>
              <a:gd name="connsiteX118" fmla="*/ 5811741 w 8329858"/>
              <a:gd name="connsiteY118" fmla="*/ 7160456 h 7202659"/>
              <a:gd name="connsiteX119" fmla="*/ 5256067 w 8329858"/>
              <a:gd name="connsiteY119" fmla="*/ 7188591 h 7202659"/>
              <a:gd name="connsiteX120" fmla="*/ 5030984 w 8329858"/>
              <a:gd name="connsiteY120" fmla="*/ 7202659 h 7202659"/>
              <a:gd name="connsiteX121" fmla="*/ 4791834 w 8329858"/>
              <a:gd name="connsiteY121" fmla="*/ 7195625 h 7202659"/>
              <a:gd name="connsiteX122" fmla="*/ 4285397 w 8329858"/>
              <a:gd name="connsiteY122" fmla="*/ 7188591 h 7202659"/>
              <a:gd name="connsiteX123" fmla="*/ 4074381 w 8329858"/>
              <a:gd name="connsiteY123" fmla="*/ 7160456 h 7202659"/>
              <a:gd name="connsiteX124" fmla="*/ 4011077 w 8329858"/>
              <a:gd name="connsiteY124" fmla="*/ 7153422 h 7202659"/>
              <a:gd name="connsiteX125" fmla="*/ 3940738 w 8329858"/>
              <a:gd name="connsiteY125" fmla="*/ 7132320 h 7202659"/>
              <a:gd name="connsiteX126" fmla="*/ 3743790 w 8329858"/>
              <a:gd name="connsiteY126" fmla="*/ 7111219 h 7202659"/>
              <a:gd name="connsiteX127" fmla="*/ 3596080 w 8329858"/>
              <a:gd name="connsiteY127" fmla="*/ 7083083 h 7202659"/>
              <a:gd name="connsiteX128" fmla="*/ 3469470 w 8329858"/>
              <a:gd name="connsiteY128" fmla="*/ 7061982 h 7202659"/>
              <a:gd name="connsiteX129" fmla="*/ 3427267 w 8329858"/>
              <a:gd name="connsiteY129" fmla="*/ 7054948 h 7202659"/>
              <a:gd name="connsiteX130" fmla="*/ 3328794 w 8329858"/>
              <a:gd name="connsiteY130" fmla="*/ 7047914 h 7202659"/>
              <a:gd name="connsiteX131" fmla="*/ 3195150 w 8329858"/>
              <a:gd name="connsiteY131" fmla="*/ 7019779 h 7202659"/>
              <a:gd name="connsiteX132" fmla="*/ 2920830 w 8329858"/>
              <a:gd name="connsiteY132" fmla="*/ 6949440 h 7202659"/>
              <a:gd name="connsiteX133" fmla="*/ 2752018 w 8329858"/>
              <a:gd name="connsiteY133" fmla="*/ 6935373 h 7202659"/>
              <a:gd name="connsiteX134" fmla="*/ 2590240 w 8329858"/>
              <a:gd name="connsiteY134" fmla="*/ 6893170 h 7202659"/>
              <a:gd name="connsiteX135" fmla="*/ 2541003 w 8329858"/>
              <a:gd name="connsiteY135" fmla="*/ 6879102 h 7202659"/>
              <a:gd name="connsiteX136" fmla="*/ 2365157 w 8329858"/>
              <a:gd name="connsiteY136" fmla="*/ 6801730 h 7202659"/>
              <a:gd name="connsiteX137" fmla="*/ 2252615 w 8329858"/>
              <a:gd name="connsiteY137" fmla="*/ 6745459 h 7202659"/>
              <a:gd name="connsiteX138" fmla="*/ 2090837 w 8329858"/>
              <a:gd name="connsiteY138" fmla="*/ 6675120 h 7202659"/>
              <a:gd name="connsiteX139" fmla="*/ 1851686 w 8329858"/>
              <a:gd name="connsiteY139" fmla="*/ 6541477 h 7202659"/>
              <a:gd name="connsiteX140" fmla="*/ 1422621 w 8329858"/>
              <a:gd name="connsiteY140" fmla="*/ 6379699 h 7202659"/>
              <a:gd name="connsiteX141" fmla="*/ 1120166 w 8329858"/>
              <a:gd name="connsiteY141" fmla="*/ 6281225 h 7202659"/>
              <a:gd name="connsiteX142" fmla="*/ 895083 w 8329858"/>
              <a:gd name="connsiteY142" fmla="*/ 6084277 h 7202659"/>
              <a:gd name="connsiteX143" fmla="*/ 838812 w 8329858"/>
              <a:gd name="connsiteY143" fmla="*/ 5985803 h 7202659"/>
              <a:gd name="connsiteX144" fmla="*/ 768474 w 8329858"/>
              <a:gd name="connsiteY144" fmla="*/ 5880296 h 7202659"/>
              <a:gd name="connsiteX145" fmla="*/ 599661 w 8329858"/>
              <a:gd name="connsiteY145" fmla="*/ 5641145 h 7202659"/>
              <a:gd name="connsiteX146" fmla="*/ 473052 w 8329858"/>
              <a:gd name="connsiteY146" fmla="*/ 5444197 h 7202659"/>
              <a:gd name="connsiteX147" fmla="*/ 395680 w 8329858"/>
              <a:gd name="connsiteY147" fmla="*/ 5254283 h 7202659"/>
              <a:gd name="connsiteX148" fmla="*/ 374578 w 8329858"/>
              <a:gd name="connsiteY148" fmla="*/ 5169877 h 7202659"/>
              <a:gd name="connsiteX149" fmla="*/ 353477 w 8329858"/>
              <a:gd name="connsiteY149" fmla="*/ 5106573 h 7202659"/>
              <a:gd name="connsiteX150" fmla="*/ 318307 w 8329858"/>
              <a:gd name="connsiteY150" fmla="*/ 4895557 h 7202659"/>
              <a:gd name="connsiteX151" fmla="*/ 269070 w 8329858"/>
              <a:gd name="connsiteY151" fmla="*/ 4677508 h 7202659"/>
              <a:gd name="connsiteX152" fmla="*/ 247969 w 8329858"/>
              <a:gd name="connsiteY152" fmla="*/ 4579034 h 7202659"/>
              <a:gd name="connsiteX153" fmla="*/ 226867 w 8329858"/>
              <a:gd name="connsiteY153" fmla="*/ 4494628 h 7202659"/>
              <a:gd name="connsiteX154" fmla="*/ 205766 w 8329858"/>
              <a:gd name="connsiteY154" fmla="*/ 4375053 h 7202659"/>
              <a:gd name="connsiteX155" fmla="*/ 121360 w 8329858"/>
              <a:gd name="connsiteY155" fmla="*/ 3974123 h 7202659"/>
              <a:gd name="connsiteX156" fmla="*/ 107292 w 8329858"/>
              <a:gd name="connsiteY156" fmla="*/ 3784210 h 7202659"/>
              <a:gd name="connsiteX157" fmla="*/ 93224 w 8329858"/>
              <a:gd name="connsiteY157" fmla="*/ 3671668 h 7202659"/>
              <a:gd name="connsiteX158" fmla="*/ 65089 w 8329858"/>
              <a:gd name="connsiteY158" fmla="*/ 3228536 h 7202659"/>
              <a:gd name="connsiteX159" fmla="*/ 58055 w 8329858"/>
              <a:gd name="connsiteY159" fmla="*/ 3130062 h 7202659"/>
              <a:gd name="connsiteX160" fmla="*/ 36954 w 8329858"/>
              <a:gd name="connsiteY160" fmla="*/ 3052690 h 7202659"/>
              <a:gd name="connsiteX161" fmla="*/ 36954 w 8329858"/>
              <a:gd name="connsiteY161" fmla="*/ 1856936 h 7202659"/>
              <a:gd name="connsiteX162" fmla="*/ 51021 w 8329858"/>
              <a:gd name="connsiteY162" fmla="*/ 1807699 h 7202659"/>
              <a:gd name="connsiteX163" fmla="*/ 65089 w 8329858"/>
              <a:gd name="connsiteY163" fmla="*/ 1716259 h 7202659"/>
              <a:gd name="connsiteX164" fmla="*/ 79157 w 8329858"/>
              <a:gd name="connsiteY164" fmla="*/ 1645920 h 7202659"/>
              <a:gd name="connsiteX165" fmla="*/ 100258 w 8329858"/>
              <a:gd name="connsiteY165" fmla="*/ 1596683 h 7202659"/>
              <a:gd name="connsiteX166" fmla="*/ 107292 w 8329858"/>
              <a:gd name="connsiteY166" fmla="*/ 1547447 h 7202659"/>
              <a:gd name="connsiteX167" fmla="*/ 114326 w 8329858"/>
              <a:gd name="connsiteY167" fmla="*/ 1526345 h 7202659"/>
              <a:gd name="connsiteX168" fmla="*/ 128394 w 8329858"/>
              <a:gd name="connsiteY168" fmla="*/ 1463040 h 7202659"/>
              <a:gd name="connsiteX169" fmla="*/ 135427 w 8329858"/>
              <a:gd name="connsiteY169" fmla="*/ 1434905 h 7202659"/>
              <a:gd name="connsiteX170" fmla="*/ 163563 w 8329858"/>
              <a:gd name="connsiteY170" fmla="*/ 1343465 h 7202659"/>
              <a:gd name="connsiteX171" fmla="*/ 170597 w 8329858"/>
              <a:gd name="connsiteY171" fmla="*/ 1315330 h 7202659"/>
              <a:gd name="connsiteX172" fmla="*/ 205766 w 8329858"/>
              <a:gd name="connsiteY172" fmla="*/ 1252025 h 7202659"/>
              <a:gd name="connsiteX173" fmla="*/ 212800 w 8329858"/>
              <a:gd name="connsiteY173" fmla="*/ 1223890 h 7202659"/>
              <a:gd name="connsiteX174" fmla="*/ 240935 w 8329858"/>
              <a:gd name="connsiteY174" fmla="*/ 1174653 h 7202659"/>
              <a:gd name="connsiteX175" fmla="*/ 255003 w 8329858"/>
              <a:gd name="connsiteY175" fmla="*/ 1139483 h 7202659"/>
              <a:gd name="connsiteX176" fmla="*/ 318307 w 8329858"/>
              <a:gd name="connsiteY176" fmla="*/ 1041010 h 7202659"/>
              <a:gd name="connsiteX177" fmla="*/ 374578 w 8329858"/>
              <a:gd name="connsiteY177" fmla="*/ 949570 h 7202659"/>
              <a:gd name="connsiteX178" fmla="*/ 423815 w 8329858"/>
              <a:gd name="connsiteY178" fmla="*/ 865163 h 7202659"/>
              <a:gd name="connsiteX179" fmla="*/ 480086 w 8329858"/>
              <a:gd name="connsiteY179" fmla="*/ 794825 h 7202659"/>
              <a:gd name="connsiteX180" fmla="*/ 494154 w 8329858"/>
              <a:gd name="connsiteY180" fmla="*/ 773723 h 7202659"/>
              <a:gd name="connsiteX181" fmla="*/ 529323 w 8329858"/>
              <a:gd name="connsiteY181" fmla="*/ 731520 h 7202659"/>
              <a:gd name="connsiteX182" fmla="*/ 550424 w 8329858"/>
              <a:gd name="connsiteY182" fmla="*/ 689317 h 7202659"/>
              <a:gd name="connsiteX183" fmla="*/ 592627 w 8329858"/>
              <a:gd name="connsiteY183" fmla="*/ 661182 h 7202659"/>
              <a:gd name="connsiteX184" fmla="*/ 627797 w 8329858"/>
              <a:gd name="connsiteY184" fmla="*/ 633047 h 7202659"/>
              <a:gd name="connsiteX185" fmla="*/ 648898 w 8329858"/>
              <a:gd name="connsiteY185" fmla="*/ 618979 h 7202659"/>
              <a:gd name="connsiteX186" fmla="*/ 684067 w 8329858"/>
              <a:gd name="connsiteY186" fmla="*/ 590843 h 7202659"/>
              <a:gd name="connsiteX187" fmla="*/ 712203 w 8329858"/>
              <a:gd name="connsiteY187" fmla="*/ 576776 h 7202659"/>
              <a:gd name="connsiteX188" fmla="*/ 761440 w 8329858"/>
              <a:gd name="connsiteY188" fmla="*/ 548640 h 7202659"/>
              <a:gd name="connsiteX189" fmla="*/ 803643 w 8329858"/>
              <a:gd name="connsiteY189" fmla="*/ 534573 h 7202659"/>
              <a:gd name="connsiteX190" fmla="*/ 888049 w 8329858"/>
              <a:gd name="connsiteY190" fmla="*/ 534573 h 720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8329858" h="7202659">
                <a:moveTo>
                  <a:pt x="592627" y="710419"/>
                </a:moveTo>
                <a:cubicBezTo>
                  <a:pt x="613729" y="679939"/>
                  <a:pt x="626984" y="642138"/>
                  <a:pt x="655932" y="618979"/>
                </a:cubicBezTo>
                <a:cubicBezTo>
                  <a:pt x="667655" y="609600"/>
                  <a:pt x="678610" y="599171"/>
                  <a:pt x="691101" y="590843"/>
                </a:cubicBezTo>
                <a:cubicBezTo>
                  <a:pt x="706829" y="580358"/>
                  <a:pt x="725216" y="574050"/>
                  <a:pt x="740338" y="562708"/>
                </a:cubicBezTo>
                <a:cubicBezTo>
                  <a:pt x="753601" y="552761"/>
                  <a:pt x="763116" y="538553"/>
                  <a:pt x="775507" y="527539"/>
                </a:cubicBezTo>
                <a:cubicBezTo>
                  <a:pt x="809562" y="497268"/>
                  <a:pt x="815920" y="504911"/>
                  <a:pt x="859914" y="471268"/>
                </a:cubicBezTo>
                <a:cubicBezTo>
                  <a:pt x="925944" y="420774"/>
                  <a:pt x="919009" y="406056"/>
                  <a:pt x="993557" y="365760"/>
                </a:cubicBezTo>
                <a:cubicBezTo>
                  <a:pt x="1002759" y="360786"/>
                  <a:pt x="1191363" y="265399"/>
                  <a:pt x="1253809" y="246185"/>
                </a:cubicBezTo>
                <a:cubicBezTo>
                  <a:pt x="1290767" y="234813"/>
                  <a:pt x="1329666" y="230278"/>
                  <a:pt x="1366350" y="218050"/>
                </a:cubicBezTo>
                <a:cubicBezTo>
                  <a:pt x="1400230" y="206757"/>
                  <a:pt x="1431192" y="187858"/>
                  <a:pt x="1464824" y="175847"/>
                </a:cubicBezTo>
                <a:cubicBezTo>
                  <a:pt x="1496973" y="164365"/>
                  <a:pt x="1530669" y="157751"/>
                  <a:pt x="1563298" y="147711"/>
                </a:cubicBezTo>
                <a:cubicBezTo>
                  <a:pt x="1591644" y="138989"/>
                  <a:pt x="1619145" y="127572"/>
                  <a:pt x="1647704" y="119576"/>
                </a:cubicBezTo>
                <a:cubicBezTo>
                  <a:pt x="1786913" y="80597"/>
                  <a:pt x="1690074" y="114068"/>
                  <a:pt x="1823550" y="84407"/>
                </a:cubicBezTo>
                <a:cubicBezTo>
                  <a:pt x="1880172" y="71824"/>
                  <a:pt x="1934668" y="48171"/>
                  <a:pt x="1992363" y="42203"/>
                </a:cubicBezTo>
                <a:lnTo>
                  <a:pt x="2196344" y="21102"/>
                </a:lnTo>
                <a:cubicBezTo>
                  <a:pt x="2222113" y="18525"/>
                  <a:pt x="2247978" y="16928"/>
                  <a:pt x="2273717" y="14068"/>
                </a:cubicBezTo>
                <a:cubicBezTo>
                  <a:pt x="2290195" y="12237"/>
                  <a:pt x="2306503" y="9090"/>
                  <a:pt x="2322954" y="7034"/>
                </a:cubicBezTo>
                <a:cubicBezTo>
                  <a:pt x="2344021" y="4401"/>
                  <a:pt x="2365157" y="2345"/>
                  <a:pt x="2386258" y="0"/>
                </a:cubicBezTo>
                <a:lnTo>
                  <a:pt x="2885661" y="7034"/>
                </a:lnTo>
                <a:cubicBezTo>
                  <a:pt x="2965398" y="8553"/>
                  <a:pt x="3045245" y="8643"/>
                  <a:pt x="3124812" y="14068"/>
                </a:cubicBezTo>
                <a:cubicBezTo>
                  <a:pt x="3148667" y="15695"/>
                  <a:pt x="3171338" y="25971"/>
                  <a:pt x="3195150" y="28136"/>
                </a:cubicBezTo>
                <a:cubicBezTo>
                  <a:pt x="3248906" y="33023"/>
                  <a:pt x="3303003" y="32825"/>
                  <a:pt x="3356929" y="35170"/>
                </a:cubicBezTo>
                <a:cubicBezTo>
                  <a:pt x="3378031" y="37514"/>
                  <a:pt x="3399326" y="38513"/>
                  <a:pt x="3420234" y="42203"/>
                </a:cubicBezTo>
                <a:cubicBezTo>
                  <a:pt x="3439274" y="45563"/>
                  <a:pt x="3457684" y="51843"/>
                  <a:pt x="3476504" y="56271"/>
                </a:cubicBezTo>
                <a:cubicBezTo>
                  <a:pt x="3497546" y="61222"/>
                  <a:pt x="3518487" y="66785"/>
                  <a:pt x="3539809" y="70339"/>
                </a:cubicBezTo>
                <a:cubicBezTo>
                  <a:pt x="3560752" y="73829"/>
                  <a:pt x="3582012" y="75028"/>
                  <a:pt x="3603114" y="77373"/>
                </a:cubicBezTo>
                <a:cubicBezTo>
                  <a:pt x="3749958" y="117420"/>
                  <a:pt x="3612689" y="84579"/>
                  <a:pt x="3750824" y="105508"/>
                </a:cubicBezTo>
                <a:cubicBezTo>
                  <a:pt x="3804942" y="113708"/>
                  <a:pt x="3912603" y="133643"/>
                  <a:pt x="3912603" y="133643"/>
                </a:cubicBezTo>
                <a:cubicBezTo>
                  <a:pt x="3929015" y="140677"/>
                  <a:pt x="3944671" y="149839"/>
                  <a:pt x="3961840" y="154745"/>
                </a:cubicBezTo>
                <a:cubicBezTo>
                  <a:pt x="4040247" y="177147"/>
                  <a:pt x="4061897" y="175991"/>
                  <a:pt x="4137686" y="182880"/>
                </a:cubicBezTo>
                <a:cubicBezTo>
                  <a:pt x="4168166" y="189914"/>
                  <a:pt x="4198502" y="197602"/>
                  <a:pt x="4229126" y="203982"/>
                </a:cubicBezTo>
                <a:cubicBezTo>
                  <a:pt x="4254788" y="209328"/>
                  <a:pt x="4280936" y="212241"/>
                  <a:pt x="4306498" y="218050"/>
                </a:cubicBezTo>
                <a:cubicBezTo>
                  <a:pt x="4582798" y="280845"/>
                  <a:pt x="4197734" y="199188"/>
                  <a:pt x="4454209" y="260253"/>
                </a:cubicBezTo>
                <a:cubicBezTo>
                  <a:pt x="4479710" y="266325"/>
                  <a:pt x="4506064" y="268316"/>
                  <a:pt x="4531581" y="274320"/>
                </a:cubicBezTo>
                <a:cubicBezTo>
                  <a:pt x="4585831" y="287084"/>
                  <a:pt x="4640984" y="297477"/>
                  <a:pt x="4693360" y="316523"/>
                </a:cubicBezTo>
                <a:cubicBezTo>
                  <a:pt x="4719151" y="325902"/>
                  <a:pt x="4744035" y="338302"/>
                  <a:pt x="4770732" y="344659"/>
                </a:cubicBezTo>
                <a:cubicBezTo>
                  <a:pt x="4793654" y="350117"/>
                  <a:pt x="4817624" y="349348"/>
                  <a:pt x="4841070" y="351693"/>
                </a:cubicBezTo>
                <a:cubicBezTo>
                  <a:pt x="4862172" y="358727"/>
                  <a:pt x="4883589" y="364876"/>
                  <a:pt x="4904375" y="372794"/>
                </a:cubicBezTo>
                <a:cubicBezTo>
                  <a:pt x="4932858" y="383645"/>
                  <a:pt x="4959865" y="398324"/>
                  <a:pt x="4988781" y="407963"/>
                </a:cubicBezTo>
                <a:cubicBezTo>
                  <a:pt x="5051418" y="428842"/>
                  <a:pt x="5118361" y="437418"/>
                  <a:pt x="5178695" y="464234"/>
                </a:cubicBezTo>
                <a:cubicBezTo>
                  <a:pt x="5199797" y="473613"/>
                  <a:pt x="5220478" y="484000"/>
                  <a:pt x="5242000" y="492370"/>
                </a:cubicBezTo>
                <a:cubicBezTo>
                  <a:pt x="5262730" y="500432"/>
                  <a:pt x="5283873" y="507518"/>
                  <a:pt x="5305304" y="513471"/>
                </a:cubicBezTo>
                <a:cubicBezTo>
                  <a:pt x="5384528" y="535478"/>
                  <a:pt x="5354064" y="517500"/>
                  <a:pt x="5431914" y="548640"/>
                </a:cubicBezTo>
                <a:cubicBezTo>
                  <a:pt x="5458218" y="559162"/>
                  <a:pt x="5482982" y="573288"/>
                  <a:pt x="5509286" y="583810"/>
                </a:cubicBezTo>
                <a:cubicBezTo>
                  <a:pt x="5529938" y="592071"/>
                  <a:pt x="5551938" y="596650"/>
                  <a:pt x="5572590" y="604911"/>
                </a:cubicBezTo>
                <a:cubicBezTo>
                  <a:pt x="5598894" y="615432"/>
                  <a:pt x="5624385" y="627900"/>
                  <a:pt x="5649963" y="640080"/>
                </a:cubicBezTo>
                <a:cubicBezTo>
                  <a:pt x="5673630" y="651350"/>
                  <a:pt x="5695704" y="666188"/>
                  <a:pt x="5720301" y="675250"/>
                </a:cubicBezTo>
                <a:cubicBezTo>
                  <a:pt x="5740585" y="682723"/>
                  <a:pt x="5762504" y="684628"/>
                  <a:pt x="5783606" y="689317"/>
                </a:cubicBezTo>
                <a:cubicBezTo>
                  <a:pt x="5870357" y="733865"/>
                  <a:pt x="5961584" y="770604"/>
                  <a:pt x="6043858" y="822960"/>
                </a:cubicBezTo>
                <a:cubicBezTo>
                  <a:pt x="6069649" y="839372"/>
                  <a:pt x="6094393" y="857558"/>
                  <a:pt x="6121230" y="872197"/>
                </a:cubicBezTo>
                <a:cubicBezTo>
                  <a:pt x="6146101" y="885763"/>
                  <a:pt x="6174310" y="892791"/>
                  <a:pt x="6198603" y="907367"/>
                </a:cubicBezTo>
                <a:cubicBezTo>
                  <a:pt x="6221526" y="921121"/>
                  <a:pt x="6239775" y="941610"/>
                  <a:pt x="6261907" y="956603"/>
                </a:cubicBezTo>
                <a:cubicBezTo>
                  <a:pt x="6312526" y="990893"/>
                  <a:pt x="6365276" y="1021931"/>
                  <a:pt x="6416652" y="1055077"/>
                </a:cubicBezTo>
                <a:cubicBezTo>
                  <a:pt x="6508259" y="1114178"/>
                  <a:pt x="6462824" y="1088203"/>
                  <a:pt x="6571397" y="1160585"/>
                </a:cubicBezTo>
                <a:cubicBezTo>
                  <a:pt x="6589801" y="1172854"/>
                  <a:pt x="6609779" y="1182744"/>
                  <a:pt x="6627667" y="1195754"/>
                </a:cubicBezTo>
                <a:cubicBezTo>
                  <a:pt x="6653458" y="1214511"/>
                  <a:pt x="6678691" y="1234060"/>
                  <a:pt x="6705040" y="1252025"/>
                </a:cubicBezTo>
                <a:cubicBezTo>
                  <a:pt x="6730298" y="1269246"/>
                  <a:pt x="6757828" y="1283091"/>
                  <a:pt x="6782412" y="1301262"/>
                </a:cubicBezTo>
                <a:cubicBezTo>
                  <a:pt x="6811864" y="1323031"/>
                  <a:pt x="6838683" y="1348154"/>
                  <a:pt x="6866818" y="1371600"/>
                </a:cubicBezTo>
                <a:cubicBezTo>
                  <a:pt x="6880886" y="1383323"/>
                  <a:pt x="6896072" y="1393821"/>
                  <a:pt x="6909021" y="1406770"/>
                </a:cubicBezTo>
                <a:cubicBezTo>
                  <a:pt x="6920744" y="1418493"/>
                  <a:pt x="6931154" y="1431696"/>
                  <a:pt x="6944190" y="1441939"/>
                </a:cubicBezTo>
                <a:cubicBezTo>
                  <a:pt x="6964132" y="1457608"/>
                  <a:pt x="6987812" y="1468150"/>
                  <a:pt x="7007495" y="1484142"/>
                </a:cubicBezTo>
                <a:cubicBezTo>
                  <a:pt x="7072386" y="1536866"/>
                  <a:pt x="7052123" y="1537675"/>
                  <a:pt x="7105969" y="1610751"/>
                </a:cubicBezTo>
                <a:cubicBezTo>
                  <a:pt x="7144645" y="1663239"/>
                  <a:pt x="7161651" y="1669188"/>
                  <a:pt x="7204443" y="1716259"/>
                </a:cubicBezTo>
                <a:cubicBezTo>
                  <a:pt x="7235749" y="1750695"/>
                  <a:pt x="7262975" y="1788859"/>
                  <a:pt x="7295883" y="1821767"/>
                </a:cubicBezTo>
                <a:cubicBezTo>
                  <a:pt x="7316984" y="1842868"/>
                  <a:pt x="7338663" y="1863407"/>
                  <a:pt x="7359187" y="1885071"/>
                </a:cubicBezTo>
                <a:cubicBezTo>
                  <a:pt x="7380881" y="1907970"/>
                  <a:pt x="7402946" y="1930652"/>
                  <a:pt x="7422492" y="1955410"/>
                </a:cubicBezTo>
                <a:cubicBezTo>
                  <a:pt x="7438207" y="1975315"/>
                  <a:pt x="7448085" y="1999549"/>
                  <a:pt x="7464695" y="2018714"/>
                </a:cubicBezTo>
                <a:cubicBezTo>
                  <a:pt x="7478852" y="2035049"/>
                  <a:pt x="7497520" y="2046849"/>
                  <a:pt x="7513932" y="2060917"/>
                </a:cubicBezTo>
                <a:cubicBezTo>
                  <a:pt x="7520966" y="2079674"/>
                  <a:pt x="7524417" y="2100200"/>
                  <a:pt x="7535034" y="2117188"/>
                </a:cubicBezTo>
                <a:cubicBezTo>
                  <a:pt x="7548243" y="2138323"/>
                  <a:pt x="7568700" y="2153997"/>
                  <a:pt x="7584270" y="2173459"/>
                </a:cubicBezTo>
                <a:cubicBezTo>
                  <a:pt x="7596870" y="2189209"/>
                  <a:pt x="7609214" y="2205311"/>
                  <a:pt x="7619440" y="2222696"/>
                </a:cubicBezTo>
                <a:cubicBezTo>
                  <a:pt x="7632731" y="2245290"/>
                  <a:pt x="7640611" y="2270871"/>
                  <a:pt x="7654609" y="2293034"/>
                </a:cubicBezTo>
                <a:cubicBezTo>
                  <a:pt x="7668884" y="2315636"/>
                  <a:pt x="7689323" y="2333895"/>
                  <a:pt x="7703846" y="2356339"/>
                </a:cubicBezTo>
                <a:cubicBezTo>
                  <a:pt x="7715238" y="2373946"/>
                  <a:pt x="7721192" y="2394628"/>
                  <a:pt x="7731981" y="2412610"/>
                </a:cubicBezTo>
                <a:cubicBezTo>
                  <a:pt x="7742358" y="2429905"/>
                  <a:pt x="7756773" y="2444552"/>
                  <a:pt x="7767150" y="2461847"/>
                </a:cubicBezTo>
                <a:cubicBezTo>
                  <a:pt x="7777939" y="2479829"/>
                  <a:pt x="7785005" y="2499839"/>
                  <a:pt x="7795286" y="2518117"/>
                </a:cubicBezTo>
                <a:cubicBezTo>
                  <a:pt x="7806130" y="2537395"/>
                  <a:pt x="7820563" y="2554604"/>
                  <a:pt x="7830455" y="2574388"/>
                </a:cubicBezTo>
                <a:cubicBezTo>
                  <a:pt x="7841748" y="2596975"/>
                  <a:pt x="7848643" y="2621516"/>
                  <a:pt x="7858590" y="2644727"/>
                </a:cubicBezTo>
                <a:cubicBezTo>
                  <a:pt x="7869750" y="2670766"/>
                  <a:pt x="7882766" y="2695989"/>
                  <a:pt x="7893760" y="2722099"/>
                </a:cubicBezTo>
                <a:cubicBezTo>
                  <a:pt x="7901534" y="2740562"/>
                  <a:pt x="7908526" y="2759366"/>
                  <a:pt x="7914861" y="2778370"/>
                </a:cubicBezTo>
                <a:cubicBezTo>
                  <a:pt x="7920259" y="2794563"/>
                  <a:pt x="7921295" y="2812340"/>
                  <a:pt x="7928929" y="2827607"/>
                </a:cubicBezTo>
                <a:cubicBezTo>
                  <a:pt x="7940271" y="2850290"/>
                  <a:pt x="7957064" y="2869810"/>
                  <a:pt x="7971132" y="2890911"/>
                </a:cubicBezTo>
                <a:cubicBezTo>
                  <a:pt x="7975821" y="2916702"/>
                  <a:pt x="7977306" y="2943286"/>
                  <a:pt x="7985200" y="2968283"/>
                </a:cubicBezTo>
                <a:cubicBezTo>
                  <a:pt x="7991515" y="2988280"/>
                  <a:pt x="8005898" y="3004946"/>
                  <a:pt x="8013335" y="3024554"/>
                </a:cubicBezTo>
                <a:cubicBezTo>
                  <a:pt x="8031742" y="3073081"/>
                  <a:pt x="8048681" y="3122258"/>
                  <a:pt x="8062572" y="3172265"/>
                </a:cubicBezTo>
                <a:cubicBezTo>
                  <a:pt x="8074295" y="3214468"/>
                  <a:pt x="8091546" y="3255513"/>
                  <a:pt x="8097741" y="3298874"/>
                </a:cubicBezTo>
                <a:cubicBezTo>
                  <a:pt x="8107921" y="3370131"/>
                  <a:pt x="8099532" y="3332383"/>
                  <a:pt x="8125877" y="3411416"/>
                </a:cubicBezTo>
                <a:cubicBezTo>
                  <a:pt x="8127655" y="3432754"/>
                  <a:pt x="8135070" y="3531101"/>
                  <a:pt x="8139944" y="3559127"/>
                </a:cubicBezTo>
                <a:cubicBezTo>
                  <a:pt x="8145696" y="3592200"/>
                  <a:pt x="8154012" y="3624776"/>
                  <a:pt x="8161046" y="3657600"/>
                </a:cubicBezTo>
                <a:cubicBezTo>
                  <a:pt x="8173618" y="3846182"/>
                  <a:pt x="8162124" y="3728367"/>
                  <a:pt x="8210283" y="4009293"/>
                </a:cubicBezTo>
                <a:lnTo>
                  <a:pt x="8210283" y="4009293"/>
                </a:lnTo>
                <a:cubicBezTo>
                  <a:pt x="8215363" y="4052474"/>
                  <a:pt x="8227249" y="4147527"/>
                  <a:pt x="8231384" y="4199207"/>
                </a:cubicBezTo>
                <a:cubicBezTo>
                  <a:pt x="8234195" y="4234342"/>
                  <a:pt x="8232755" y="4269925"/>
                  <a:pt x="8238418" y="4304714"/>
                </a:cubicBezTo>
                <a:cubicBezTo>
                  <a:pt x="8249206" y="4370981"/>
                  <a:pt x="8266553" y="4436013"/>
                  <a:pt x="8280621" y="4501662"/>
                </a:cubicBezTo>
                <a:cubicBezTo>
                  <a:pt x="8287655" y="4534487"/>
                  <a:pt x="8296976" y="4566903"/>
                  <a:pt x="8301723" y="4600136"/>
                </a:cubicBezTo>
                <a:cubicBezTo>
                  <a:pt x="8318847" y="4720009"/>
                  <a:pt x="8308597" y="4666242"/>
                  <a:pt x="8329858" y="4761914"/>
                </a:cubicBezTo>
                <a:cubicBezTo>
                  <a:pt x="8327513" y="4944794"/>
                  <a:pt x="8326887" y="5127704"/>
                  <a:pt x="8322824" y="5310554"/>
                </a:cubicBezTo>
                <a:cubicBezTo>
                  <a:pt x="8322197" y="5338780"/>
                  <a:pt x="8321038" y="5367219"/>
                  <a:pt x="8315790" y="5394960"/>
                </a:cubicBezTo>
                <a:cubicBezTo>
                  <a:pt x="8304584" y="5454189"/>
                  <a:pt x="8285408" y="5511697"/>
                  <a:pt x="8273587" y="5570807"/>
                </a:cubicBezTo>
                <a:cubicBezTo>
                  <a:pt x="8268898" y="5594253"/>
                  <a:pt x="8266089" y="5618155"/>
                  <a:pt x="8259520" y="5641145"/>
                </a:cubicBezTo>
                <a:cubicBezTo>
                  <a:pt x="8240971" y="5706067"/>
                  <a:pt x="8210173" y="5766655"/>
                  <a:pt x="8175114" y="5824025"/>
                </a:cubicBezTo>
                <a:cubicBezTo>
                  <a:pt x="8159173" y="5850110"/>
                  <a:pt x="8141605" y="5875184"/>
                  <a:pt x="8125877" y="5901397"/>
                </a:cubicBezTo>
                <a:cubicBezTo>
                  <a:pt x="8063630" y="6005141"/>
                  <a:pt x="8084553" y="6006719"/>
                  <a:pt x="7964098" y="6133514"/>
                </a:cubicBezTo>
                <a:cubicBezTo>
                  <a:pt x="7919550" y="6180406"/>
                  <a:pt x="7882198" y="6235383"/>
                  <a:pt x="7830455" y="6274191"/>
                </a:cubicBezTo>
                <a:cubicBezTo>
                  <a:pt x="7802320" y="6295293"/>
                  <a:pt x="7772517" y="6314337"/>
                  <a:pt x="7746049" y="6337496"/>
                </a:cubicBezTo>
                <a:cubicBezTo>
                  <a:pt x="7716104" y="6363698"/>
                  <a:pt x="7690925" y="6394962"/>
                  <a:pt x="7661643" y="6421902"/>
                </a:cubicBezTo>
                <a:cubicBezTo>
                  <a:pt x="7578437" y="6498451"/>
                  <a:pt x="7502507" y="6549672"/>
                  <a:pt x="7408424" y="6618850"/>
                </a:cubicBezTo>
                <a:cubicBezTo>
                  <a:pt x="7346254" y="6664563"/>
                  <a:pt x="7319684" y="6685355"/>
                  <a:pt x="7253680" y="6724357"/>
                </a:cubicBezTo>
                <a:cubicBezTo>
                  <a:pt x="7228388" y="6739302"/>
                  <a:pt x="7201499" y="6751445"/>
                  <a:pt x="7176307" y="6766560"/>
                </a:cubicBezTo>
                <a:cubicBezTo>
                  <a:pt x="7100174" y="6812240"/>
                  <a:pt x="7119134" y="6814752"/>
                  <a:pt x="7028597" y="6850967"/>
                </a:cubicBezTo>
                <a:cubicBezTo>
                  <a:pt x="7010646" y="6858148"/>
                  <a:pt x="6991083" y="6860345"/>
                  <a:pt x="6972326" y="6865034"/>
                </a:cubicBezTo>
                <a:cubicBezTo>
                  <a:pt x="6928346" y="6887024"/>
                  <a:pt x="6839827" y="6934107"/>
                  <a:pt x="6789446" y="6949440"/>
                </a:cubicBezTo>
                <a:cubicBezTo>
                  <a:pt x="6764368" y="6957072"/>
                  <a:pt x="6737865" y="6958819"/>
                  <a:pt x="6712074" y="6963508"/>
                </a:cubicBezTo>
                <a:lnTo>
                  <a:pt x="6599532" y="7005711"/>
                </a:lnTo>
                <a:cubicBezTo>
                  <a:pt x="6571163" y="7016856"/>
                  <a:pt x="6544387" y="7032346"/>
                  <a:pt x="6515126" y="7040880"/>
                </a:cubicBezTo>
                <a:cubicBezTo>
                  <a:pt x="6487744" y="7048867"/>
                  <a:pt x="6458730" y="7049561"/>
                  <a:pt x="6430720" y="7054948"/>
                </a:cubicBezTo>
                <a:cubicBezTo>
                  <a:pt x="6251061" y="7089499"/>
                  <a:pt x="6415355" y="7065662"/>
                  <a:pt x="6219704" y="7090117"/>
                </a:cubicBezTo>
                <a:cubicBezTo>
                  <a:pt x="6125462" y="7121532"/>
                  <a:pt x="6101755" y="7134749"/>
                  <a:pt x="6001655" y="7146388"/>
                </a:cubicBezTo>
                <a:cubicBezTo>
                  <a:pt x="5938602" y="7153720"/>
                  <a:pt x="5874581" y="7151479"/>
                  <a:pt x="5811741" y="7160456"/>
                </a:cubicBezTo>
                <a:cubicBezTo>
                  <a:pt x="5520215" y="7202100"/>
                  <a:pt x="5940057" y="7145841"/>
                  <a:pt x="5256067" y="7188591"/>
                </a:cubicBezTo>
                <a:lnTo>
                  <a:pt x="5030984" y="7202659"/>
                </a:lnTo>
                <a:lnTo>
                  <a:pt x="4791834" y="7195625"/>
                </a:lnTo>
                <a:lnTo>
                  <a:pt x="4285397" y="7188591"/>
                </a:lnTo>
                <a:cubicBezTo>
                  <a:pt x="4167941" y="7184719"/>
                  <a:pt x="4171096" y="7174963"/>
                  <a:pt x="4074381" y="7160456"/>
                </a:cubicBezTo>
                <a:cubicBezTo>
                  <a:pt x="4053385" y="7157307"/>
                  <a:pt x="4032178" y="7155767"/>
                  <a:pt x="4011077" y="7153422"/>
                </a:cubicBezTo>
                <a:cubicBezTo>
                  <a:pt x="3987631" y="7146388"/>
                  <a:pt x="3964822" y="7136699"/>
                  <a:pt x="3940738" y="7132320"/>
                </a:cubicBezTo>
                <a:cubicBezTo>
                  <a:pt x="3799833" y="7106701"/>
                  <a:pt x="3909554" y="7149473"/>
                  <a:pt x="3743790" y="7111219"/>
                </a:cubicBezTo>
                <a:cubicBezTo>
                  <a:pt x="3579767" y="7073367"/>
                  <a:pt x="3716120" y="7101550"/>
                  <a:pt x="3596080" y="7083083"/>
                </a:cubicBezTo>
                <a:cubicBezTo>
                  <a:pt x="3553792" y="7076577"/>
                  <a:pt x="3511673" y="7069016"/>
                  <a:pt x="3469470" y="7061982"/>
                </a:cubicBezTo>
                <a:cubicBezTo>
                  <a:pt x="3455402" y="7059637"/>
                  <a:pt x="3441492" y="7055964"/>
                  <a:pt x="3427267" y="7054948"/>
                </a:cubicBezTo>
                <a:lnTo>
                  <a:pt x="3328794" y="7047914"/>
                </a:lnTo>
                <a:cubicBezTo>
                  <a:pt x="3108102" y="6981709"/>
                  <a:pt x="3395554" y="7063346"/>
                  <a:pt x="3195150" y="7019779"/>
                </a:cubicBezTo>
                <a:cubicBezTo>
                  <a:pt x="3088854" y="6996671"/>
                  <a:pt x="3041341" y="6961490"/>
                  <a:pt x="2920830" y="6949440"/>
                </a:cubicBezTo>
                <a:cubicBezTo>
                  <a:pt x="2817747" y="6939133"/>
                  <a:pt x="2873995" y="6944086"/>
                  <a:pt x="2752018" y="6935373"/>
                </a:cubicBezTo>
                <a:lnTo>
                  <a:pt x="2590240" y="6893170"/>
                </a:lnTo>
                <a:cubicBezTo>
                  <a:pt x="2573747" y="6888772"/>
                  <a:pt x="2556627" y="6885976"/>
                  <a:pt x="2541003" y="6879102"/>
                </a:cubicBezTo>
                <a:cubicBezTo>
                  <a:pt x="2482388" y="6853311"/>
                  <a:pt x="2422435" y="6830369"/>
                  <a:pt x="2365157" y="6801730"/>
                </a:cubicBezTo>
                <a:cubicBezTo>
                  <a:pt x="2327643" y="6782973"/>
                  <a:pt x="2290697" y="6763035"/>
                  <a:pt x="2252615" y="6745459"/>
                </a:cubicBezTo>
                <a:cubicBezTo>
                  <a:pt x="2199225" y="6720817"/>
                  <a:pt x="2143246" y="6701785"/>
                  <a:pt x="2090837" y="6675120"/>
                </a:cubicBezTo>
                <a:cubicBezTo>
                  <a:pt x="2009446" y="6633710"/>
                  <a:pt x="1935207" y="6578402"/>
                  <a:pt x="1851686" y="6541477"/>
                </a:cubicBezTo>
                <a:cubicBezTo>
                  <a:pt x="1711888" y="6479672"/>
                  <a:pt x="1570085" y="6419917"/>
                  <a:pt x="1422621" y="6379699"/>
                </a:cubicBezTo>
                <a:cubicBezTo>
                  <a:pt x="1378387" y="6367635"/>
                  <a:pt x="1192558" y="6333257"/>
                  <a:pt x="1120166" y="6281225"/>
                </a:cubicBezTo>
                <a:cubicBezTo>
                  <a:pt x="1096994" y="6264570"/>
                  <a:pt x="934319" y="6136592"/>
                  <a:pt x="895083" y="6084277"/>
                </a:cubicBezTo>
                <a:cubicBezTo>
                  <a:pt x="872400" y="6054032"/>
                  <a:pt x="858749" y="6017924"/>
                  <a:pt x="838812" y="5985803"/>
                </a:cubicBezTo>
                <a:cubicBezTo>
                  <a:pt x="816521" y="5949891"/>
                  <a:pt x="793513" y="5914349"/>
                  <a:pt x="768474" y="5880296"/>
                </a:cubicBezTo>
                <a:cubicBezTo>
                  <a:pt x="456066" y="5455422"/>
                  <a:pt x="823313" y="5982510"/>
                  <a:pt x="599661" y="5641145"/>
                </a:cubicBezTo>
                <a:cubicBezTo>
                  <a:pt x="525691" y="5528244"/>
                  <a:pt x="532145" y="5562383"/>
                  <a:pt x="473052" y="5444197"/>
                </a:cubicBezTo>
                <a:cubicBezTo>
                  <a:pt x="452388" y="5402870"/>
                  <a:pt x="411286" y="5305558"/>
                  <a:pt x="395680" y="5254283"/>
                </a:cubicBezTo>
                <a:cubicBezTo>
                  <a:pt x="387236" y="5226538"/>
                  <a:pt x="382545" y="5197762"/>
                  <a:pt x="374578" y="5169877"/>
                </a:cubicBezTo>
                <a:cubicBezTo>
                  <a:pt x="368467" y="5148490"/>
                  <a:pt x="358668" y="5128202"/>
                  <a:pt x="353477" y="5106573"/>
                </a:cubicBezTo>
                <a:cubicBezTo>
                  <a:pt x="310585" y="4927854"/>
                  <a:pt x="351394" y="5060993"/>
                  <a:pt x="318307" y="4895557"/>
                </a:cubicBezTo>
                <a:cubicBezTo>
                  <a:pt x="303694" y="4822491"/>
                  <a:pt x="285234" y="4750247"/>
                  <a:pt x="269070" y="4677508"/>
                </a:cubicBezTo>
                <a:cubicBezTo>
                  <a:pt x="261788" y="4644738"/>
                  <a:pt x="256111" y="4611601"/>
                  <a:pt x="247969" y="4579034"/>
                </a:cubicBezTo>
                <a:cubicBezTo>
                  <a:pt x="240935" y="4550899"/>
                  <a:pt x="232743" y="4523028"/>
                  <a:pt x="226867" y="4494628"/>
                </a:cubicBezTo>
                <a:cubicBezTo>
                  <a:pt x="218667" y="4454993"/>
                  <a:pt x="214546" y="4414563"/>
                  <a:pt x="205766" y="4375053"/>
                </a:cubicBezTo>
                <a:cubicBezTo>
                  <a:pt x="117880" y="3979565"/>
                  <a:pt x="162807" y="4250446"/>
                  <a:pt x="121360" y="3974123"/>
                </a:cubicBezTo>
                <a:cubicBezTo>
                  <a:pt x="115926" y="3881754"/>
                  <a:pt x="116538" y="3864340"/>
                  <a:pt x="107292" y="3784210"/>
                </a:cubicBezTo>
                <a:cubicBezTo>
                  <a:pt x="102958" y="3746653"/>
                  <a:pt x="96087" y="3709365"/>
                  <a:pt x="93224" y="3671668"/>
                </a:cubicBezTo>
                <a:cubicBezTo>
                  <a:pt x="82015" y="3524085"/>
                  <a:pt x="75634" y="3376168"/>
                  <a:pt x="65089" y="3228536"/>
                </a:cubicBezTo>
                <a:cubicBezTo>
                  <a:pt x="62744" y="3195711"/>
                  <a:pt x="63254" y="3162557"/>
                  <a:pt x="58055" y="3130062"/>
                </a:cubicBezTo>
                <a:cubicBezTo>
                  <a:pt x="53832" y="3103665"/>
                  <a:pt x="43988" y="3078481"/>
                  <a:pt x="36954" y="3052690"/>
                </a:cubicBezTo>
                <a:cubicBezTo>
                  <a:pt x="0" y="2609246"/>
                  <a:pt x="18654" y="2863468"/>
                  <a:pt x="36954" y="1856936"/>
                </a:cubicBezTo>
                <a:cubicBezTo>
                  <a:pt x="37264" y="1839870"/>
                  <a:pt x="46332" y="1824111"/>
                  <a:pt x="51021" y="1807699"/>
                </a:cubicBezTo>
                <a:cubicBezTo>
                  <a:pt x="62935" y="1712392"/>
                  <a:pt x="52199" y="1787150"/>
                  <a:pt x="65089" y="1716259"/>
                </a:cubicBezTo>
                <a:cubicBezTo>
                  <a:pt x="68244" y="1698908"/>
                  <a:pt x="72371" y="1664582"/>
                  <a:pt x="79157" y="1645920"/>
                </a:cubicBezTo>
                <a:cubicBezTo>
                  <a:pt x="85259" y="1629139"/>
                  <a:pt x="93224" y="1613095"/>
                  <a:pt x="100258" y="1596683"/>
                </a:cubicBezTo>
                <a:cubicBezTo>
                  <a:pt x="102603" y="1580271"/>
                  <a:pt x="104041" y="1563704"/>
                  <a:pt x="107292" y="1547447"/>
                </a:cubicBezTo>
                <a:cubicBezTo>
                  <a:pt x="108746" y="1540177"/>
                  <a:pt x="112289" y="1533474"/>
                  <a:pt x="114326" y="1526345"/>
                </a:cubicBezTo>
                <a:cubicBezTo>
                  <a:pt x="122902" y="1496328"/>
                  <a:pt x="121143" y="1495673"/>
                  <a:pt x="128394" y="1463040"/>
                </a:cubicBezTo>
                <a:cubicBezTo>
                  <a:pt x="130491" y="1453603"/>
                  <a:pt x="133838" y="1444440"/>
                  <a:pt x="135427" y="1434905"/>
                </a:cubicBezTo>
                <a:cubicBezTo>
                  <a:pt x="148185" y="1358355"/>
                  <a:pt x="129822" y="1399698"/>
                  <a:pt x="163563" y="1343465"/>
                </a:cubicBezTo>
                <a:cubicBezTo>
                  <a:pt x="165908" y="1334087"/>
                  <a:pt x="166671" y="1324164"/>
                  <a:pt x="170597" y="1315330"/>
                </a:cubicBezTo>
                <a:cubicBezTo>
                  <a:pt x="192080" y="1266992"/>
                  <a:pt x="189428" y="1295591"/>
                  <a:pt x="205766" y="1252025"/>
                </a:cubicBezTo>
                <a:cubicBezTo>
                  <a:pt x="209160" y="1242974"/>
                  <a:pt x="209406" y="1232942"/>
                  <a:pt x="212800" y="1223890"/>
                </a:cubicBezTo>
                <a:cubicBezTo>
                  <a:pt x="231301" y="1174553"/>
                  <a:pt x="220523" y="1215475"/>
                  <a:pt x="240935" y="1174653"/>
                </a:cubicBezTo>
                <a:cubicBezTo>
                  <a:pt x="246582" y="1163360"/>
                  <a:pt x="248677" y="1150410"/>
                  <a:pt x="255003" y="1139483"/>
                </a:cubicBezTo>
                <a:cubicBezTo>
                  <a:pt x="274554" y="1105712"/>
                  <a:pt x="302935" y="1076877"/>
                  <a:pt x="318307" y="1041010"/>
                </a:cubicBezTo>
                <a:cubicBezTo>
                  <a:pt x="346623" y="974942"/>
                  <a:pt x="327978" y="1005490"/>
                  <a:pt x="374578" y="949570"/>
                </a:cubicBezTo>
                <a:cubicBezTo>
                  <a:pt x="389632" y="904409"/>
                  <a:pt x="377500" y="934635"/>
                  <a:pt x="423815" y="865163"/>
                </a:cubicBezTo>
                <a:cubicBezTo>
                  <a:pt x="456086" y="816756"/>
                  <a:pt x="416496" y="874313"/>
                  <a:pt x="480086" y="794825"/>
                </a:cubicBezTo>
                <a:cubicBezTo>
                  <a:pt x="485367" y="788224"/>
                  <a:pt x="488742" y="780217"/>
                  <a:pt x="494154" y="773723"/>
                </a:cubicBezTo>
                <a:cubicBezTo>
                  <a:pt x="513600" y="750387"/>
                  <a:pt x="516224" y="757717"/>
                  <a:pt x="529323" y="731520"/>
                </a:cubicBezTo>
                <a:cubicBezTo>
                  <a:pt x="538799" y="712568"/>
                  <a:pt x="532508" y="704994"/>
                  <a:pt x="550424" y="689317"/>
                </a:cubicBezTo>
                <a:cubicBezTo>
                  <a:pt x="563148" y="678183"/>
                  <a:pt x="579425" y="671744"/>
                  <a:pt x="592627" y="661182"/>
                </a:cubicBezTo>
                <a:cubicBezTo>
                  <a:pt x="604350" y="651804"/>
                  <a:pt x="615787" y="642055"/>
                  <a:pt x="627797" y="633047"/>
                </a:cubicBezTo>
                <a:cubicBezTo>
                  <a:pt x="634560" y="627975"/>
                  <a:pt x="642135" y="624051"/>
                  <a:pt x="648898" y="618979"/>
                </a:cubicBezTo>
                <a:cubicBezTo>
                  <a:pt x="660908" y="609971"/>
                  <a:pt x="671575" y="599171"/>
                  <a:pt x="684067" y="590843"/>
                </a:cubicBezTo>
                <a:cubicBezTo>
                  <a:pt x="692792" y="585027"/>
                  <a:pt x="703099" y="581978"/>
                  <a:pt x="712203" y="576776"/>
                </a:cubicBezTo>
                <a:cubicBezTo>
                  <a:pt x="741816" y="559855"/>
                  <a:pt x="726006" y="562813"/>
                  <a:pt x="761440" y="548640"/>
                </a:cubicBezTo>
                <a:cubicBezTo>
                  <a:pt x="775208" y="543133"/>
                  <a:pt x="788814" y="534573"/>
                  <a:pt x="803643" y="534573"/>
                </a:cubicBezTo>
                <a:lnTo>
                  <a:pt x="888049" y="534573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347864" y="134076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非常複雜</a:t>
            </a:r>
            <a:endParaRPr lang="zh-TW" altLang="en-US" sz="5400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運算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資源「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粒度」要求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改變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67544" y="1628800"/>
            <a:ext cx="8363272" cy="4525963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隨著伺服器軟體的被需求，粒度更小的運算資源應付輕量級的應用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具有針對性的運算資源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具有快速分佈式的特色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秒級運算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MB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級的大小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通用平台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層次少，不要太多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Overhead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讓應用程式運行在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「和自身粒度一樣大」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「隔離環境」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的需求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zh-TW" altLang="en-US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已不敷使用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196752"/>
            <a:ext cx="8507288" cy="4752528"/>
          </a:xfrm>
        </p:spPr>
        <p:txBody>
          <a:bodyPr>
            <a:noAutofit/>
          </a:bodyPr>
          <a:lstStyle/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相較於應用程式，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粒度太大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設定複雜，需要</a:t>
            </a:r>
            <a:r>
              <a:rPr lang="en-US" altLang="zh-TW" sz="20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sysadmin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的人參與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笨重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(HW+OS+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重複資料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(base image)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的浪費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空間、效率、時間、安裝、設定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執行及啟動速度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(Hypervisor overheads)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彈性不佳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安裝後就釘死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不同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的相容性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除非支援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OVA)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和開放平台的相容性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(EC2, Azure, private cloud)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對硬體的依賴性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sz="20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vt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-x/SR-IOV)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原生檔案系統的存取需要透過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endParaRPr lang="zh-TW" altLang="en-US" sz="20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原生網路系統的存取需要透過</a:t>
            </a:r>
            <a:r>
              <a:rPr lang="en-US" altLang="zh-TW" sz="20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vt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-d</a:t>
            </a:r>
            <a:endParaRPr lang="zh-TW" altLang="en-US" sz="20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再小的應用還是要有模擬硬體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/OS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等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"JUNK“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徒峭的昇級曲線</a:t>
            </a:r>
            <a:endParaRPr lang="en-US" altLang="zh-TW" sz="20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>
              <a:buNone/>
            </a:pPr>
            <a:endParaRPr lang="en-US" altLang="zh-TW" sz="20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algn="ctr">
              <a:buNone/>
            </a:pPr>
            <a:r>
              <a:rPr lang="en-US" altLang="zh-TW" sz="2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就是因為模擬了硬體，把硬體很多缺點也模擬來了</a:t>
            </a:r>
            <a:endParaRPr lang="zh-TW" altLang="en-US" sz="20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497407" y="1484784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611560" y="1772816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611560" y="1988840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611560" y="2276872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8"/>
          <p:cNvSpPr/>
          <p:nvPr/>
        </p:nvSpPr>
        <p:spPr>
          <a:xfrm>
            <a:off x="539552" y="4869160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9"/>
          <p:cNvSpPr/>
          <p:nvPr/>
        </p:nvSpPr>
        <p:spPr>
          <a:xfrm>
            <a:off x="539552" y="5229200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539552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手繪多邊形 12"/>
          <p:cNvSpPr/>
          <p:nvPr/>
        </p:nvSpPr>
        <p:spPr>
          <a:xfrm>
            <a:off x="471399" y="3805267"/>
            <a:ext cx="90872" cy="119270"/>
          </a:xfrm>
          <a:custGeom>
            <a:avLst/>
            <a:gdLst>
              <a:gd name="connsiteX0" fmla="*/ 0 w 90872"/>
              <a:gd name="connsiteY0" fmla="*/ 0 h 119270"/>
              <a:gd name="connsiteX1" fmla="*/ 90872 w 90872"/>
              <a:gd name="connsiteY1" fmla="*/ 119270 h 1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72" h="119270">
                <a:moveTo>
                  <a:pt x="0" y="0"/>
                </a:moveTo>
                <a:cubicBezTo>
                  <a:pt x="23664" y="50642"/>
                  <a:pt x="47329" y="101285"/>
                  <a:pt x="90872" y="11927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48681" y="4060845"/>
            <a:ext cx="443001" cy="289654"/>
          </a:xfrm>
          <a:custGeom>
            <a:avLst/>
            <a:gdLst>
              <a:gd name="connsiteX0" fmla="*/ 0 w 443001"/>
              <a:gd name="connsiteY0" fmla="*/ 107910 h 289654"/>
              <a:gd name="connsiteX1" fmla="*/ 85192 w 443001"/>
              <a:gd name="connsiteY1" fmla="*/ 193103 h 289654"/>
              <a:gd name="connsiteX2" fmla="*/ 107910 w 443001"/>
              <a:gd name="connsiteY2" fmla="*/ 215821 h 289654"/>
              <a:gd name="connsiteX3" fmla="*/ 147667 w 443001"/>
              <a:gd name="connsiteY3" fmla="*/ 266936 h 289654"/>
              <a:gd name="connsiteX4" fmla="*/ 159026 w 443001"/>
              <a:gd name="connsiteY4" fmla="*/ 289654 h 289654"/>
              <a:gd name="connsiteX5" fmla="*/ 232859 w 443001"/>
              <a:gd name="connsiteY5" fmla="*/ 238539 h 289654"/>
              <a:gd name="connsiteX6" fmla="*/ 244218 w 443001"/>
              <a:gd name="connsiteY6" fmla="*/ 221500 h 289654"/>
              <a:gd name="connsiteX7" fmla="*/ 261257 w 443001"/>
              <a:gd name="connsiteY7" fmla="*/ 198782 h 289654"/>
              <a:gd name="connsiteX8" fmla="*/ 295334 w 443001"/>
              <a:gd name="connsiteY8" fmla="*/ 141987 h 289654"/>
              <a:gd name="connsiteX9" fmla="*/ 312372 w 443001"/>
              <a:gd name="connsiteY9" fmla="*/ 124949 h 289654"/>
              <a:gd name="connsiteX10" fmla="*/ 352129 w 443001"/>
              <a:gd name="connsiteY10" fmla="*/ 79513 h 289654"/>
              <a:gd name="connsiteX11" fmla="*/ 397565 w 443001"/>
              <a:gd name="connsiteY11" fmla="*/ 45436 h 289654"/>
              <a:gd name="connsiteX12" fmla="*/ 414603 w 443001"/>
              <a:gd name="connsiteY12" fmla="*/ 34077 h 289654"/>
              <a:gd name="connsiteX13" fmla="*/ 431642 w 443001"/>
              <a:gd name="connsiteY13" fmla="*/ 17038 h 289654"/>
              <a:gd name="connsiteX14" fmla="*/ 443001 w 443001"/>
              <a:gd name="connsiteY14" fmla="*/ 0 h 2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3001" h="289654">
                <a:moveTo>
                  <a:pt x="0" y="107910"/>
                </a:moveTo>
                <a:lnTo>
                  <a:pt x="85192" y="193103"/>
                </a:lnTo>
                <a:cubicBezTo>
                  <a:pt x="92765" y="200676"/>
                  <a:pt x="101970" y="206910"/>
                  <a:pt x="107910" y="215821"/>
                </a:cubicBezTo>
                <a:cubicBezTo>
                  <a:pt x="135083" y="256581"/>
                  <a:pt x="120974" y="240245"/>
                  <a:pt x="147667" y="266936"/>
                </a:cubicBezTo>
                <a:cubicBezTo>
                  <a:pt x="151453" y="274509"/>
                  <a:pt x="150560" y="289654"/>
                  <a:pt x="159026" y="289654"/>
                </a:cubicBezTo>
                <a:cubicBezTo>
                  <a:pt x="173685" y="289654"/>
                  <a:pt x="223806" y="247592"/>
                  <a:pt x="232859" y="238539"/>
                </a:cubicBezTo>
                <a:cubicBezTo>
                  <a:pt x="237686" y="233712"/>
                  <a:pt x="240250" y="227055"/>
                  <a:pt x="244218" y="221500"/>
                </a:cubicBezTo>
                <a:cubicBezTo>
                  <a:pt x="249720" y="213797"/>
                  <a:pt x="256138" y="206745"/>
                  <a:pt x="261257" y="198782"/>
                </a:cubicBezTo>
                <a:cubicBezTo>
                  <a:pt x="273196" y="180211"/>
                  <a:pt x="279723" y="157598"/>
                  <a:pt x="295334" y="141987"/>
                </a:cubicBezTo>
                <a:cubicBezTo>
                  <a:pt x="301013" y="136308"/>
                  <a:pt x="307145" y="131047"/>
                  <a:pt x="312372" y="124949"/>
                </a:cubicBezTo>
                <a:cubicBezTo>
                  <a:pt x="334569" y="99053"/>
                  <a:pt x="324152" y="102827"/>
                  <a:pt x="352129" y="79513"/>
                </a:cubicBezTo>
                <a:cubicBezTo>
                  <a:pt x="366673" y="67393"/>
                  <a:pt x="381813" y="55938"/>
                  <a:pt x="397565" y="45436"/>
                </a:cubicBezTo>
                <a:cubicBezTo>
                  <a:pt x="403244" y="41650"/>
                  <a:pt x="409359" y="38447"/>
                  <a:pt x="414603" y="34077"/>
                </a:cubicBezTo>
                <a:cubicBezTo>
                  <a:pt x="420774" y="28935"/>
                  <a:pt x="426500" y="23209"/>
                  <a:pt x="431642" y="17038"/>
                </a:cubicBezTo>
                <a:cubicBezTo>
                  <a:pt x="436012" y="11794"/>
                  <a:pt x="443001" y="0"/>
                  <a:pt x="443001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疫苖網站的當機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26" name="Picture 2" descr="開放搶BNT「平台準時當機」 網轟爆：都第十輪了還卡│疫苗│預約│TVBS新聞網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2843809" cy="5047761"/>
          </a:xfrm>
          <a:prstGeom prst="rect">
            <a:avLst/>
          </a:prstGeom>
          <a:noFill/>
        </p:spPr>
      </p:pic>
      <p:pic>
        <p:nvPicPr>
          <p:cNvPr id="1028" name="Picture 4" descr="1922「準時當機」 網改湧蔡英文臉書吼：輪流出包- 政治- 中時新聞網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340768"/>
            <a:ext cx="4569562" cy="2479823"/>
          </a:xfrm>
          <a:prstGeom prst="rect">
            <a:avLst/>
          </a:prstGeom>
          <a:noFill/>
        </p:spPr>
      </p:pic>
      <p:pic>
        <p:nvPicPr>
          <p:cNvPr id="1030" name="Picture 6" descr="又塞爆！1922疫苗預約平台大當機1小時一票網哀號- 生活- 中時新聞網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3789040"/>
            <a:ext cx="5462809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要有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的優點，不要他的缺點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...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要做到這，不一定要虛擬化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755576" y="1988840"/>
            <a:ext cx="7488832" cy="4104456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充份利用硬體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執行空間隔離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執行空間互相不干擾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不同的執行空間擁有不同的分配資源，如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、記憶體、網路、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i/o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新世代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相對穩定，共用沒有當機問題，但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功能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可以獨立出來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擁有獨立或共享的儲存設備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要做到這些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內容版面配置區 18"/>
          <p:cNvSpPr>
            <a:spLocks noGrp="1"/>
          </p:cNvSpPr>
          <p:nvPr>
            <p:ph idx="1"/>
          </p:nvPr>
        </p:nvSpPr>
        <p:spPr>
          <a:xfrm>
            <a:off x="499912" y="1716992"/>
            <a:ext cx="2232248" cy="5040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充份應用硬體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789040"/>
            <a:ext cx="31242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9600" y="3373176"/>
            <a:ext cx="3162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內容版面配置區 18"/>
          <p:cNvSpPr txBox="1">
            <a:spLocks/>
          </p:cNvSpPr>
          <p:nvPr/>
        </p:nvSpPr>
        <p:spPr>
          <a:xfrm>
            <a:off x="539552" y="2172496"/>
            <a:ext cx="223224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核心支援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21" name="內容版面配置區 18"/>
          <p:cNvSpPr txBox="1">
            <a:spLocks/>
          </p:cNvSpPr>
          <p:nvPr/>
        </p:nvSpPr>
        <p:spPr>
          <a:xfrm>
            <a:off x="516096" y="2636912"/>
            <a:ext cx="223224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400" b="1" noProof="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執行空間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772816"/>
            <a:ext cx="15144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內容版面配置區 18"/>
          <p:cNvSpPr txBox="1">
            <a:spLocks/>
          </p:cNvSpPr>
          <p:nvPr/>
        </p:nvSpPr>
        <p:spPr>
          <a:xfrm>
            <a:off x="516096" y="3140968"/>
            <a:ext cx="223224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系統資源分配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716016" y="2924944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Rabiohead" pitchFamily="2" charset="0"/>
                <a:ea typeface="Meiryo" pitchFamily="34" charset="-128"/>
                <a:cs typeface="Meiryo" pitchFamily="34" charset="-128"/>
              </a:rPr>
              <a:t>CPU 20%</a:t>
            </a:r>
          </a:p>
          <a:p>
            <a:r>
              <a:rPr lang="en-US" altLang="zh-TW" sz="1200" b="1" dirty="0" smtClean="0">
                <a:latin typeface="Rabiohead" pitchFamily="2" charset="0"/>
                <a:ea typeface="Meiryo" pitchFamily="34" charset="-128"/>
                <a:cs typeface="Meiryo" pitchFamily="34" charset="-128"/>
              </a:rPr>
              <a:t>RAM 1G</a:t>
            </a:r>
            <a:endParaRPr lang="zh-TW" altLang="en-US" sz="1200" b="1" dirty="0">
              <a:latin typeface="Rabiohead" pitchFamily="2" charset="0"/>
              <a:ea typeface="Meiryo" pitchFamily="34" charset="-128"/>
              <a:cs typeface="Meiryo" pitchFamily="34" charset="-128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4869160"/>
            <a:ext cx="7272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誰說一定要虛擬化？</a:t>
            </a:r>
            <a:endParaRPr lang="zh-TW" altLang="en-US" sz="6000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/>
      <p:bldP spid="21" grpId="0"/>
      <p:bldP spid="22" grpId="0"/>
      <p:bldP spid="23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輕量化操作方式：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什麼是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貨櫃，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能裝入很多東西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翻成容器應該是錯誤的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大小有限制，能裝的東西也有限制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當然可以調整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不同容器之間是用「抽象的方式」隔離的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容器互相不溝通，除非之間有「接水管」，也可以同時接到同一個大容器上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可以堆起來！</a:t>
            </a:r>
            <a:endParaRPr lang="zh-TW" altLang="en-US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53136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是一個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新技術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，有自己的生態系統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但容器是一個「概念」而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非技術或產品</a:t>
            </a: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由各種不同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 Kernel Modules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現存功能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建構成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可放入很多東西，包括了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811213" indent="-452438">
              <a:buFont typeface="+mj-lt"/>
              <a:buAutoNum type="arabicPeriod"/>
            </a:pP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Images(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就是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OS)</a:t>
            </a:r>
          </a:p>
          <a:p>
            <a:pPr marL="811213" indent="-452438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硬體資源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811213" indent="-452438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儲存資源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811213" indent="-452438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網路存取或拓樸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811213" indent="-452438">
              <a:buNone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任何人都可使用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的各種功能完成自己的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產品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132856"/>
            <a:ext cx="4864100" cy="405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運作在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核心上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1043608" y="2852936"/>
            <a:ext cx="1368152" cy="360040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0" y="1988840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資源可以隔離</a:t>
            </a:r>
            <a:endParaRPr lang="en-US" altLang="zh-TW" sz="2400" b="1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互相不干擾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331640" y="4653136"/>
            <a:ext cx="1512168" cy="504056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0" y="5013176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核心就支援資源隔離、分配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7020272" y="5949280"/>
            <a:ext cx="792088" cy="512440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364088" y="639633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直接用真硬體不用模擬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6012160" y="4941168"/>
            <a:ext cx="720080" cy="491027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551712" y="4005064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原生使用</a:t>
            </a: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Kernel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功能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 vs. Container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的比較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3568" y="5903893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需要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</a:p>
          <a:p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帶有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JUNK(OS/LIB)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20072" y="5903893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不需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“VM”</a:t>
            </a:r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中只有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Lib, </a:t>
            </a:r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共用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8074341" cy="320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從應用程式的角度看沒兩樣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721576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弄死一個網站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03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339769" cy="475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1681" y="2780928"/>
            <a:ext cx="4854575" cy="368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可以存在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粒度更小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4613969" y="2276872"/>
            <a:ext cx="1080120" cy="792088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08104" y="177281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虛擬機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(VM)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453729" y="2204864"/>
            <a:ext cx="144016" cy="1152128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453729" y="2132856"/>
            <a:ext cx="432048" cy="1224136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229593" y="1556792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Containers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550073" y="2429272"/>
            <a:ext cx="296416" cy="855712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3749873" y="2276872"/>
            <a:ext cx="1872208" cy="648072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2741761" y="2204864"/>
            <a:ext cx="504056" cy="1224136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885777" y="2132856"/>
            <a:ext cx="720080" cy="1296144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3101801" y="1916832"/>
            <a:ext cx="1080120" cy="1512168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伺服器 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vs. VM vs. Container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8295804" cy="4989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683568" y="630932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數台伺服器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23928" y="630932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數十個</a:t>
            </a: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VMs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75648" y="609329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成百上千個</a:t>
            </a: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Containers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2339752" y="1484784"/>
            <a:ext cx="648072" cy="36004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2339752" y="1988840"/>
            <a:ext cx="1008112" cy="57606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5004048" y="1412776"/>
            <a:ext cx="504056" cy="122413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5004048" y="2492896"/>
            <a:ext cx="1440160" cy="86409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的相對優勢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相對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的優勢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91264" cy="5328592"/>
          </a:xfrm>
        </p:spPr>
        <p:txBody>
          <a:bodyPr>
            <a:normAutofit fontScale="92500" lnSpcReduction="20000"/>
          </a:bodyPr>
          <a:lstStyle/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粒度更小：應用程式的密度更大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可利用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Kubernetes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跨平台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佈署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高效：比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的效率好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4-6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倍</a:t>
            </a:r>
          </a:p>
          <a:p>
            <a:pPr marL="358775" indent="-268288"/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Parallel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CTO James 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Bottomley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說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” leave behind 99% VM Junk”</a:t>
            </a: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沒有模擬：沒有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，層次少不出錯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共用同一個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核心：穩定一致性高</a:t>
            </a:r>
          </a:p>
          <a:p>
            <a:pPr marL="758825" lvl="1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使用原生功能隔離使用空間：執行獨立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(Namespace)</a:t>
            </a:r>
            <a:endParaRPr lang="zh-TW" altLang="en-US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758825" lvl="1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的功能分配硬體：直接分配不模擬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cgroup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endParaRPr lang="zh-TW" altLang="en-US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758825" lvl="1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原生掛載檔案及根目錄功能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chroot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/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aufs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endParaRPr lang="zh-TW" altLang="en-US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 algn="ctr">
              <a:buNone/>
            </a:pP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應用程式以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自身大小的粒度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</a:t>
            </a: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 Kernel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的原生環境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執行，卻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不需要獨立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的核心</a:t>
            </a:r>
            <a:endParaRPr lang="en-US" altLang="zh-TW" b="1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像指令，以參數改變設定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848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>
          <a:xfrm>
            <a:off x="2771800" y="2348880"/>
            <a:ext cx="547260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以堆疊觀念來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操作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/>
            </a:r>
            <a:b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</a:b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docker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 compose)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872726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475656" y="2564904"/>
            <a:ext cx="2160240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使用參數而非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修改設定檔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79819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420888"/>
            <a:ext cx="5502424" cy="434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>
          <a:xfrm>
            <a:off x="4211960" y="2492896"/>
            <a:ext cx="57606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容器可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中執行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80606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極具彈性的網路拓樸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5374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1115616" y="1916832"/>
            <a:ext cx="57606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55576" y="3284984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115616" y="443711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55576" y="479715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完整的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CPU/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記憶體控制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778580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橢圓 10"/>
          <p:cNvSpPr/>
          <p:nvPr/>
        </p:nvSpPr>
        <p:spPr>
          <a:xfrm>
            <a:off x="1403648" y="2060848"/>
            <a:ext cx="108012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596336" y="2132856"/>
            <a:ext cx="108012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應用程式執行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412776"/>
            <a:ext cx="8424936" cy="5040560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電腦硬體存在的目的就是能使用軟體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軟體對使用者展現的是介面層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最上層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軟體內部會呼叫一些功能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(API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API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層會使用下層的功能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如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DLL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，服務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功能層由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所提供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運算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，記憶體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處理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，硬碟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儲存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、網路卡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(I/O)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控制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一個軟體的運行，是由一組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STACK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所堆疊而成，很大一部分是由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提供的功能。</a:t>
            </a:r>
            <a:endParaRPr lang="en-US" altLang="zh-TW" b="1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>
              <a:buNone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42430"/>
            <a:ext cx="36099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隨時可以中止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907704" y="1598414"/>
            <a:ext cx="172819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0" y="2030462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606526"/>
            <a:ext cx="3912096" cy="121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橢圓 9"/>
          <p:cNvSpPr/>
          <p:nvPr/>
        </p:nvSpPr>
        <p:spPr>
          <a:xfrm>
            <a:off x="1331640" y="2606526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4046686"/>
            <a:ext cx="7702550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橢圓 12"/>
          <p:cNvSpPr/>
          <p:nvPr/>
        </p:nvSpPr>
        <p:spPr>
          <a:xfrm>
            <a:off x="2339752" y="4118694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635896" y="5486846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7884368" y="5342830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容器間能互通，跨主機嘛也通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44824"/>
            <a:ext cx="7762875" cy="3762375"/>
          </a:xfrm>
          <a:prstGeom prst="rect">
            <a:avLst/>
          </a:prstGeom>
          <a:noFill/>
          <a:ln w="15875" cap="rnd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手繪多邊形 13"/>
          <p:cNvSpPr/>
          <p:nvPr/>
        </p:nvSpPr>
        <p:spPr>
          <a:xfrm>
            <a:off x="-28135" y="2321169"/>
            <a:ext cx="1009874" cy="1552827"/>
          </a:xfrm>
          <a:custGeom>
            <a:avLst/>
            <a:gdLst>
              <a:gd name="connsiteX0" fmla="*/ 991772 w 1009874"/>
              <a:gd name="connsiteY0" fmla="*/ 351693 h 1552827"/>
              <a:gd name="connsiteX1" fmla="*/ 963637 w 1009874"/>
              <a:gd name="connsiteY1" fmla="*/ 232117 h 1552827"/>
              <a:gd name="connsiteX2" fmla="*/ 956603 w 1009874"/>
              <a:gd name="connsiteY2" fmla="*/ 211016 h 1552827"/>
              <a:gd name="connsiteX3" fmla="*/ 921433 w 1009874"/>
              <a:gd name="connsiteY3" fmla="*/ 168813 h 1552827"/>
              <a:gd name="connsiteX4" fmla="*/ 886264 w 1009874"/>
              <a:gd name="connsiteY4" fmla="*/ 126609 h 1552827"/>
              <a:gd name="connsiteX5" fmla="*/ 872197 w 1009874"/>
              <a:gd name="connsiteY5" fmla="*/ 98474 h 1552827"/>
              <a:gd name="connsiteX6" fmla="*/ 844061 w 1009874"/>
              <a:gd name="connsiteY6" fmla="*/ 77373 h 1552827"/>
              <a:gd name="connsiteX7" fmla="*/ 794824 w 1009874"/>
              <a:gd name="connsiteY7" fmla="*/ 49237 h 1552827"/>
              <a:gd name="connsiteX8" fmla="*/ 745587 w 1009874"/>
              <a:gd name="connsiteY8" fmla="*/ 21102 h 1552827"/>
              <a:gd name="connsiteX9" fmla="*/ 710418 w 1009874"/>
              <a:gd name="connsiteY9" fmla="*/ 14068 h 1552827"/>
              <a:gd name="connsiteX10" fmla="*/ 689317 w 1009874"/>
              <a:gd name="connsiteY10" fmla="*/ 7034 h 1552827"/>
              <a:gd name="connsiteX11" fmla="*/ 654147 w 1009874"/>
              <a:gd name="connsiteY11" fmla="*/ 0 h 1552827"/>
              <a:gd name="connsiteX12" fmla="*/ 365760 w 1009874"/>
              <a:gd name="connsiteY12" fmla="*/ 7034 h 1552827"/>
              <a:gd name="connsiteX13" fmla="*/ 323557 w 1009874"/>
              <a:gd name="connsiteY13" fmla="*/ 21102 h 1552827"/>
              <a:gd name="connsiteX14" fmla="*/ 295421 w 1009874"/>
              <a:gd name="connsiteY14" fmla="*/ 28136 h 1552827"/>
              <a:gd name="connsiteX15" fmla="*/ 274320 w 1009874"/>
              <a:gd name="connsiteY15" fmla="*/ 42203 h 1552827"/>
              <a:gd name="connsiteX16" fmla="*/ 253218 w 1009874"/>
              <a:gd name="connsiteY16" fmla="*/ 49237 h 1552827"/>
              <a:gd name="connsiteX17" fmla="*/ 189913 w 1009874"/>
              <a:gd name="connsiteY17" fmla="*/ 119576 h 1552827"/>
              <a:gd name="connsiteX18" fmla="*/ 175846 w 1009874"/>
              <a:gd name="connsiteY18" fmla="*/ 140677 h 1552827"/>
              <a:gd name="connsiteX19" fmla="*/ 161778 w 1009874"/>
              <a:gd name="connsiteY19" fmla="*/ 182880 h 1552827"/>
              <a:gd name="connsiteX20" fmla="*/ 133643 w 1009874"/>
              <a:gd name="connsiteY20" fmla="*/ 225083 h 1552827"/>
              <a:gd name="connsiteX21" fmla="*/ 119575 w 1009874"/>
              <a:gd name="connsiteY21" fmla="*/ 274320 h 1552827"/>
              <a:gd name="connsiteX22" fmla="*/ 84406 w 1009874"/>
              <a:gd name="connsiteY22" fmla="*/ 323557 h 1552827"/>
              <a:gd name="connsiteX23" fmla="*/ 70338 w 1009874"/>
              <a:gd name="connsiteY23" fmla="*/ 351693 h 1552827"/>
              <a:gd name="connsiteX24" fmla="*/ 56270 w 1009874"/>
              <a:gd name="connsiteY24" fmla="*/ 372794 h 1552827"/>
              <a:gd name="connsiteX25" fmla="*/ 35169 w 1009874"/>
              <a:gd name="connsiteY25" fmla="*/ 422031 h 1552827"/>
              <a:gd name="connsiteX26" fmla="*/ 28135 w 1009874"/>
              <a:gd name="connsiteY26" fmla="*/ 506437 h 1552827"/>
              <a:gd name="connsiteX27" fmla="*/ 21101 w 1009874"/>
              <a:gd name="connsiteY27" fmla="*/ 527539 h 1552827"/>
              <a:gd name="connsiteX28" fmla="*/ 7033 w 1009874"/>
              <a:gd name="connsiteY28" fmla="*/ 928468 h 1552827"/>
              <a:gd name="connsiteX29" fmla="*/ 0 w 1009874"/>
              <a:gd name="connsiteY29" fmla="*/ 956603 h 1552827"/>
              <a:gd name="connsiteX30" fmla="*/ 7033 w 1009874"/>
              <a:gd name="connsiteY30" fmla="*/ 1069145 h 1552827"/>
              <a:gd name="connsiteX31" fmla="*/ 28135 w 1009874"/>
              <a:gd name="connsiteY31" fmla="*/ 1118382 h 1552827"/>
              <a:gd name="connsiteX32" fmla="*/ 56270 w 1009874"/>
              <a:gd name="connsiteY32" fmla="*/ 1181686 h 1552827"/>
              <a:gd name="connsiteX33" fmla="*/ 84406 w 1009874"/>
              <a:gd name="connsiteY33" fmla="*/ 1237957 h 1552827"/>
              <a:gd name="connsiteX34" fmla="*/ 105507 w 1009874"/>
              <a:gd name="connsiteY34" fmla="*/ 1259059 h 1552827"/>
              <a:gd name="connsiteX35" fmla="*/ 147710 w 1009874"/>
              <a:gd name="connsiteY35" fmla="*/ 1308296 h 1552827"/>
              <a:gd name="connsiteX36" fmla="*/ 175846 w 1009874"/>
              <a:gd name="connsiteY36" fmla="*/ 1322363 h 1552827"/>
              <a:gd name="connsiteX37" fmla="*/ 189913 w 1009874"/>
              <a:gd name="connsiteY37" fmla="*/ 1343465 h 1552827"/>
              <a:gd name="connsiteX38" fmla="*/ 225083 w 1009874"/>
              <a:gd name="connsiteY38" fmla="*/ 1399736 h 1552827"/>
              <a:gd name="connsiteX39" fmla="*/ 246184 w 1009874"/>
              <a:gd name="connsiteY39" fmla="*/ 1420837 h 1552827"/>
              <a:gd name="connsiteX40" fmla="*/ 267286 w 1009874"/>
              <a:gd name="connsiteY40" fmla="*/ 1427871 h 1552827"/>
              <a:gd name="connsiteX41" fmla="*/ 288387 w 1009874"/>
              <a:gd name="connsiteY41" fmla="*/ 1448973 h 1552827"/>
              <a:gd name="connsiteX42" fmla="*/ 316523 w 1009874"/>
              <a:gd name="connsiteY42" fmla="*/ 1463040 h 1552827"/>
              <a:gd name="connsiteX43" fmla="*/ 365760 w 1009874"/>
              <a:gd name="connsiteY43" fmla="*/ 1491176 h 1552827"/>
              <a:gd name="connsiteX44" fmla="*/ 386861 w 1009874"/>
              <a:gd name="connsiteY44" fmla="*/ 1498209 h 1552827"/>
              <a:gd name="connsiteX45" fmla="*/ 414997 w 1009874"/>
              <a:gd name="connsiteY45" fmla="*/ 1512277 h 1552827"/>
              <a:gd name="connsiteX46" fmla="*/ 464233 w 1009874"/>
              <a:gd name="connsiteY46" fmla="*/ 1526345 h 1552827"/>
              <a:gd name="connsiteX47" fmla="*/ 527538 w 1009874"/>
              <a:gd name="connsiteY47" fmla="*/ 1547446 h 1552827"/>
              <a:gd name="connsiteX48" fmla="*/ 611944 w 1009874"/>
              <a:gd name="connsiteY48" fmla="*/ 1540413 h 1552827"/>
              <a:gd name="connsiteX49" fmla="*/ 633046 w 1009874"/>
              <a:gd name="connsiteY49" fmla="*/ 1519311 h 1552827"/>
              <a:gd name="connsiteX50" fmla="*/ 682283 w 1009874"/>
              <a:gd name="connsiteY50" fmla="*/ 1491176 h 1552827"/>
              <a:gd name="connsiteX51" fmla="*/ 745587 w 1009874"/>
              <a:gd name="connsiteY51" fmla="*/ 1441939 h 1552827"/>
              <a:gd name="connsiteX52" fmla="*/ 766689 w 1009874"/>
              <a:gd name="connsiteY52" fmla="*/ 1434905 h 1552827"/>
              <a:gd name="connsiteX53" fmla="*/ 787790 w 1009874"/>
              <a:gd name="connsiteY53" fmla="*/ 1420837 h 1552827"/>
              <a:gd name="connsiteX54" fmla="*/ 808892 w 1009874"/>
              <a:gd name="connsiteY54" fmla="*/ 1413803 h 1552827"/>
              <a:gd name="connsiteX55" fmla="*/ 851095 w 1009874"/>
              <a:gd name="connsiteY55" fmla="*/ 1378634 h 1552827"/>
              <a:gd name="connsiteX56" fmla="*/ 865163 w 1009874"/>
              <a:gd name="connsiteY56" fmla="*/ 1336431 h 1552827"/>
              <a:gd name="connsiteX57" fmla="*/ 872197 w 1009874"/>
              <a:gd name="connsiteY57" fmla="*/ 1315329 h 1552827"/>
              <a:gd name="connsiteX58" fmla="*/ 893298 w 1009874"/>
              <a:gd name="connsiteY58" fmla="*/ 1294228 h 1552827"/>
              <a:gd name="connsiteX59" fmla="*/ 900332 w 1009874"/>
              <a:gd name="connsiteY59" fmla="*/ 1160585 h 155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009874" h="1552827">
                <a:moveTo>
                  <a:pt x="991772" y="351693"/>
                </a:moveTo>
                <a:cubicBezTo>
                  <a:pt x="1009874" y="297387"/>
                  <a:pt x="1001085" y="338219"/>
                  <a:pt x="963637" y="232117"/>
                </a:cubicBezTo>
                <a:cubicBezTo>
                  <a:pt x="961169" y="225126"/>
                  <a:pt x="960716" y="217185"/>
                  <a:pt x="956603" y="211016"/>
                </a:cubicBezTo>
                <a:cubicBezTo>
                  <a:pt x="937017" y="181637"/>
                  <a:pt x="948513" y="195892"/>
                  <a:pt x="921433" y="168813"/>
                </a:cubicBezTo>
                <a:cubicBezTo>
                  <a:pt x="878926" y="83794"/>
                  <a:pt x="935972" y="186258"/>
                  <a:pt x="886264" y="126609"/>
                </a:cubicBezTo>
                <a:cubicBezTo>
                  <a:pt x="879552" y="118554"/>
                  <a:pt x="879021" y="106435"/>
                  <a:pt x="872197" y="98474"/>
                </a:cubicBezTo>
                <a:cubicBezTo>
                  <a:pt x="864568" y="89573"/>
                  <a:pt x="852962" y="85002"/>
                  <a:pt x="844061" y="77373"/>
                </a:cubicBezTo>
                <a:cubicBezTo>
                  <a:pt x="809549" y="47791"/>
                  <a:pt x="839001" y="60281"/>
                  <a:pt x="794824" y="49237"/>
                </a:cubicBezTo>
                <a:cubicBezTo>
                  <a:pt x="779384" y="38943"/>
                  <a:pt x="763441" y="27053"/>
                  <a:pt x="745587" y="21102"/>
                </a:cubicBezTo>
                <a:cubicBezTo>
                  <a:pt x="734245" y="17322"/>
                  <a:pt x="722016" y="16968"/>
                  <a:pt x="710418" y="14068"/>
                </a:cubicBezTo>
                <a:cubicBezTo>
                  <a:pt x="703225" y="12270"/>
                  <a:pt x="696510" y="8832"/>
                  <a:pt x="689317" y="7034"/>
                </a:cubicBezTo>
                <a:cubicBezTo>
                  <a:pt x="677718" y="4134"/>
                  <a:pt x="665870" y="2345"/>
                  <a:pt x="654147" y="0"/>
                </a:cubicBezTo>
                <a:cubicBezTo>
                  <a:pt x="558018" y="2345"/>
                  <a:pt x="461722" y="909"/>
                  <a:pt x="365760" y="7034"/>
                </a:cubicBezTo>
                <a:cubicBezTo>
                  <a:pt x="350961" y="7979"/>
                  <a:pt x="337943" y="17506"/>
                  <a:pt x="323557" y="21102"/>
                </a:cubicBezTo>
                <a:lnTo>
                  <a:pt x="295421" y="28136"/>
                </a:lnTo>
                <a:cubicBezTo>
                  <a:pt x="288387" y="32825"/>
                  <a:pt x="281881" y="38423"/>
                  <a:pt x="274320" y="42203"/>
                </a:cubicBezTo>
                <a:cubicBezTo>
                  <a:pt x="267688" y="45519"/>
                  <a:pt x="259071" y="44685"/>
                  <a:pt x="253218" y="49237"/>
                </a:cubicBezTo>
                <a:cubicBezTo>
                  <a:pt x="226766" y="69810"/>
                  <a:pt x="208785" y="93155"/>
                  <a:pt x="189913" y="119576"/>
                </a:cubicBezTo>
                <a:cubicBezTo>
                  <a:pt x="185000" y="126455"/>
                  <a:pt x="179279" y="132952"/>
                  <a:pt x="175846" y="140677"/>
                </a:cubicBezTo>
                <a:cubicBezTo>
                  <a:pt x="169824" y="154228"/>
                  <a:pt x="170003" y="170542"/>
                  <a:pt x="161778" y="182880"/>
                </a:cubicBezTo>
                <a:lnTo>
                  <a:pt x="133643" y="225083"/>
                </a:lnTo>
                <a:cubicBezTo>
                  <a:pt x="131389" y="234099"/>
                  <a:pt x="124621" y="264228"/>
                  <a:pt x="119575" y="274320"/>
                </a:cubicBezTo>
                <a:cubicBezTo>
                  <a:pt x="112134" y="289201"/>
                  <a:pt x="92372" y="310811"/>
                  <a:pt x="84406" y="323557"/>
                </a:cubicBezTo>
                <a:cubicBezTo>
                  <a:pt x="78849" y="332449"/>
                  <a:pt x="75540" y="342589"/>
                  <a:pt x="70338" y="351693"/>
                </a:cubicBezTo>
                <a:cubicBezTo>
                  <a:pt x="66144" y="359033"/>
                  <a:pt x="60464" y="365454"/>
                  <a:pt x="56270" y="372794"/>
                </a:cubicBezTo>
                <a:cubicBezTo>
                  <a:pt x="42365" y="397128"/>
                  <a:pt x="43060" y="398359"/>
                  <a:pt x="35169" y="422031"/>
                </a:cubicBezTo>
                <a:cubicBezTo>
                  <a:pt x="32824" y="450166"/>
                  <a:pt x="31866" y="478452"/>
                  <a:pt x="28135" y="506437"/>
                </a:cubicBezTo>
                <a:cubicBezTo>
                  <a:pt x="27155" y="513786"/>
                  <a:pt x="21381" y="520130"/>
                  <a:pt x="21101" y="527539"/>
                </a:cubicBezTo>
                <a:cubicBezTo>
                  <a:pt x="17421" y="625061"/>
                  <a:pt x="30128" y="801437"/>
                  <a:pt x="7033" y="928468"/>
                </a:cubicBezTo>
                <a:cubicBezTo>
                  <a:pt x="5304" y="937979"/>
                  <a:pt x="2344" y="947225"/>
                  <a:pt x="0" y="956603"/>
                </a:cubicBezTo>
                <a:cubicBezTo>
                  <a:pt x="2344" y="994117"/>
                  <a:pt x="3098" y="1031764"/>
                  <a:pt x="7033" y="1069145"/>
                </a:cubicBezTo>
                <a:cubicBezTo>
                  <a:pt x="8650" y="1084507"/>
                  <a:pt x="23102" y="1105800"/>
                  <a:pt x="28135" y="1118382"/>
                </a:cubicBezTo>
                <a:cubicBezTo>
                  <a:pt x="76983" y="1240500"/>
                  <a:pt x="15675" y="1107262"/>
                  <a:pt x="56270" y="1181686"/>
                </a:cubicBezTo>
                <a:cubicBezTo>
                  <a:pt x="66312" y="1200096"/>
                  <a:pt x="69578" y="1223128"/>
                  <a:pt x="84406" y="1237957"/>
                </a:cubicBezTo>
                <a:cubicBezTo>
                  <a:pt x="91440" y="1244991"/>
                  <a:pt x="99033" y="1251506"/>
                  <a:pt x="105507" y="1259059"/>
                </a:cubicBezTo>
                <a:cubicBezTo>
                  <a:pt x="120668" y="1276747"/>
                  <a:pt x="128425" y="1294521"/>
                  <a:pt x="147710" y="1308296"/>
                </a:cubicBezTo>
                <a:cubicBezTo>
                  <a:pt x="156242" y="1314391"/>
                  <a:pt x="166467" y="1317674"/>
                  <a:pt x="175846" y="1322363"/>
                </a:cubicBezTo>
                <a:cubicBezTo>
                  <a:pt x="180535" y="1329397"/>
                  <a:pt x="185719" y="1336125"/>
                  <a:pt x="189913" y="1343465"/>
                </a:cubicBezTo>
                <a:cubicBezTo>
                  <a:pt x="210497" y="1379487"/>
                  <a:pt x="196267" y="1366117"/>
                  <a:pt x="225083" y="1399736"/>
                </a:cubicBezTo>
                <a:cubicBezTo>
                  <a:pt x="231556" y="1407288"/>
                  <a:pt x="237907" y="1415319"/>
                  <a:pt x="246184" y="1420837"/>
                </a:cubicBezTo>
                <a:cubicBezTo>
                  <a:pt x="252353" y="1424950"/>
                  <a:pt x="260252" y="1425526"/>
                  <a:pt x="267286" y="1427871"/>
                </a:cubicBezTo>
                <a:cubicBezTo>
                  <a:pt x="274320" y="1434905"/>
                  <a:pt x="280292" y="1443191"/>
                  <a:pt x="288387" y="1448973"/>
                </a:cubicBezTo>
                <a:cubicBezTo>
                  <a:pt x="296919" y="1455068"/>
                  <a:pt x="307419" y="1457838"/>
                  <a:pt x="316523" y="1463040"/>
                </a:cubicBezTo>
                <a:cubicBezTo>
                  <a:pt x="351849" y="1483226"/>
                  <a:pt x="323241" y="1472954"/>
                  <a:pt x="365760" y="1491176"/>
                </a:cubicBezTo>
                <a:cubicBezTo>
                  <a:pt x="372575" y="1494096"/>
                  <a:pt x="380046" y="1495289"/>
                  <a:pt x="386861" y="1498209"/>
                </a:cubicBezTo>
                <a:cubicBezTo>
                  <a:pt x="396499" y="1502339"/>
                  <a:pt x="405359" y="1508146"/>
                  <a:pt x="414997" y="1512277"/>
                </a:cubicBezTo>
                <a:cubicBezTo>
                  <a:pt x="438707" y="1522438"/>
                  <a:pt x="437462" y="1517421"/>
                  <a:pt x="464233" y="1526345"/>
                </a:cubicBezTo>
                <a:cubicBezTo>
                  <a:pt x="543679" y="1552827"/>
                  <a:pt x="460127" y="1530595"/>
                  <a:pt x="527538" y="1547446"/>
                </a:cubicBezTo>
                <a:cubicBezTo>
                  <a:pt x="555673" y="1545102"/>
                  <a:pt x="584664" y="1547687"/>
                  <a:pt x="611944" y="1540413"/>
                </a:cubicBezTo>
                <a:cubicBezTo>
                  <a:pt x="621556" y="1537850"/>
                  <a:pt x="625404" y="1525679"/>
                  <a:pt x="633046" y="1519311"/>
                </a:cubicBezTo>
                <a:cubicBezTo>
                  <a:pt x="647962" y="1506881"/>
                  <a:pt x="665079" y="1499778"/>
                  <a:pt x="682283" y="1491176"/>
                </a:cubicBezTo>
                <a:cubicBezTo>
                  <a:pt x="700490" y="1472968"/>
                  <a:pt x="720345" y="1450353"/>
                  <a:pt x="745587" y="1441939"/>
                </a:cubicBezTo>
                <a:lnTo>
                  <a:pt x="766689" y="1434905"/>
                </a:lnTo>
                <a:cubicBezTo>
                  <a:pt x="773723" y="1430216"/>
                  <a:pt x="780229" y="1424618"/>
                  <a:pt x="787790" y="1420837"/>
                </a:cubicBezTo>
                <a:cubicBezTo>
                  <a:pt x="794422" y="1417521"/>
                  <a:pt x="803196" y="1418550"/>
                  <a:pt x="808892" y="1413803"/>
                </a:cubicBezTo>
                <a:cubicBezTo>
                  <a:pt x="859993" y="1371219"/>
                  <a:pt x="802711" y="1394762"/>
                  <a:pt x="851095" y="1378634"/>
                </a:cubicBezTo>
                <a:lnTo>
                  <a:pt x="865163" y="1336431"/>
                </a:lnTo>
                <a:cubicBezTo>
                  <a:pt x="867508" y="1329397"/>
                  <a:pt x="866954" y="1320572"/>
                  <a:pt x="872197" y="1315329"/>
                </a:cubicBezTo>
                <a:lnTo>
                  <a:pt x="893298" y="1294228"/>
                </a:lnTo>
                <a:cubicBezTo>
                  <a:pt x="904311" y="1217138"/>
                  <a:pt x="900332" y="1261570"/>
                  <a:pt x="900332" y="1160585"/>
                </a:cubicBezTo>
              </a:path>
            </a:pathLst>
          </a:cu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層次式的檔案系統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26" name="Picture 2" descr="C:\Users\joshhu\Desktop\docker-filesystems-multilay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56066"/>
            <a:ext cx="7335913" cy="55019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最重的是：堆疊執行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7223867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想執行一個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Web Server…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主系統無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Apache/</a:t>
            </a:r>
            <a:r>
              <a:rPr lang="en-US" altLang="zh-TW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php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3695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348880"/>
            <a:ext cx="55626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一行指令及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參數：</a:t>
            </a:r>
            <a:r>
              <a:rPr lang="en-US" altLang="zh-TW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Apahce/php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平台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68760"/>
            <a:ext cx="70961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5344294" cy="350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212976"/>
            <a:ext cx="5711577" cy="337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再一行指令及參數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377261" cy="5157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195736" y="2492896"/>
            <a:ext cx="446449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又多一個</a:t>
            </a:r>
            <a:r>
              <a:rPr lang="en-US" altLang="zh-TW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Nginx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0768"/>
            <a:ext cx="38290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843808" y="1772816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094" y="3068960"/>
            <a:ext cx="7285952" cy="273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要什麼有什麼，都是現成的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52157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8187421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應用為主，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HW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根本不重要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484784"/>
            <a:ext cx="5688632" cy="5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從單一伺服器到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7867167" cy="3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 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相對於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 VM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5048" y="1772816"/>
            <a:ext cx="8568952" cy="3312368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為一單純的運行環境，無法建立完整架構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無專屬的硬體，不像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可以用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模擬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無法用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vt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-d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或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SR-IOV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等技術獨佔硬體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由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cgroup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分配原生硬體資源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DRS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、備份、防災功能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Docker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最重要的改革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84785"/>
            <a:ext cx="8568952" cy="3456384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改變成程式佈署的方式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讓程式設計師具有架設平台的能力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Auto Scaling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的潛在資質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Fail-over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DNA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用程式設計的方式來完成傳統系統堆疊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設計而非架設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2" y="4869160"/>
            <a:ext cx="72728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改變成全世界系統的佈署方式及彌補了</a:t>
            </a:r>
            <a:r>
              <a:rPr lang="en-US" altLang="zh-TW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的自動</a:t>
            </a:r>
            <a:r>
              <a:rPr lang="en-US" altLang="zh-TW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FAILOVER</a:t>
            </a:r>
            <a:endParaRPr lang="zh-TW" altLang="en-US" sz="4000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一個程式的一生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從開發到生產環境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772816"/>
            <a:ext cx="8424936" cy="4536504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軟體設計師寫程式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軟體設計師 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or 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系統工程師架平台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系統工程師搞定硬體網路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軟體設計師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+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系統工程師上線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如果你是個體戶接案主機架設，你就身兼軟體設計師和系統工程師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雲端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出現後，已經沒有系統工程師這種職業了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取而代之的稱之為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DevOps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什麼都要會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將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Operations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全部用軟體設計的方式處理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指令稿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版本控制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5048" y="1772816"/>
            <a:ext cx="8568952" cy="3312368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客戶改來改去，程式一直改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自己也會改一些模組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現代主流都是用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是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開發用來管理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的核心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控制不同時間點的系統快照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(snapshots)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多人多時間點時更重要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軟體從開發完成到佈署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5048" y="1772816"/>
            <a:ext cx="8389440" cy="468052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軟體開發完成，單人或多人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上傳至雲端託管平台如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github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gitlab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bitbucket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測試伺服器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(staging)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取得軟體並且佈署到測試環境給測試工程師測試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也可能是你自己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測試完成將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bug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上報至託管平台由工程師修改再放上雲端託管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重複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1-4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步驟直至階段性滿意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生產平台去雲端取得正式版佈署到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production server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程式佈署方式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雲端程式碼托管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測試主機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生產主機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開發者，測試平台，生產平台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772816"/>
            <a:ext cx="8568952" cy="468052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開發者很可能用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MAC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，極少有人自己用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當桌面系統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不同開發者環境不見得一樣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有些公司要求所有開發者環境要一模一樣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開發時用的各種套件、驅動程式、模組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…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版本不同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測試主機和生產主機用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測試主機和生產主機環境要一模一樣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開發者主機執行的好好的，測試平台不能執行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好事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開發、測試好好的，生產環境不能執行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麻煩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2052" name="Picture 4" descr="D:\Temp\SNAGHTML6e8b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348880"/>
            <a:ext cx="36576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記不記得這個？</a:t>
            </a:r>
            <a:endParaRPr lang="zh-TW" altLang="en-US" b="1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3644" y="2012338"/>
            <a:ext cx="6576712" cy="37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新的程式佈署方式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雲端</a:t>
            </a:r>
            <a:r>
              <a:rPr lang="en-US" altLang="zh-TW" dirty="0" smtClean="0"/>
              <a:t>DOCKER IMAGE</a:t>
            </a:r>
            <a:r>
              <a:rPr lang="zh-TW" altLang="en-US" dirty="0" smtClean="0"/>
              <a:t>托管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測試主機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生產主機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852936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70892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77072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14908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多個應用程式執行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412776"/>
            <a:ext cx="8424936" cy="504056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共用很多東西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硬體、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、基礎函數庫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..)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會互相影響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一個應用程式將共用的層次搞壞了，所有使用該層次的應用程式就無法執行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隔離性的重要</a:t>
            </a:r>
            <a:endParaRPr lang="en-US" altLang="zh-TW" b="1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5399</TotalTime>
  <Words>2326</Words>
  <Application>Microsoft Office PowerPoint</Application>
  <PresentationFormat>如螢幕大小 (4:3)</PresentationFormat>
  <Paragraphs>299</Paragraphs>
  <Slides>81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2" baseType="lpstr">
      <vt:lpstr>Office 佈景主題</vt:lpstr>
      <vt:lpstr> Kubernetes(k8s) 從入門到不放棄</vt:lpstr>
      <vt:lpstr>課程大綱</vt:lpstr>
      <vt:lpstr>應用程式的執行思維</vt:lpstr>
      <vt:lpstr>疫苖網站的當機</vt:lpstr>
      <vt:lpstr>弄死一個網站</vt:lpstr>
      <vt:lpstr>應用程式執行</vt:lpstr>
      <vt:lpstr>像這樣</vt:lpstr>
      <vt:lpstr>像這樣</vt:lpstr>
      <vt:lpstr>多個應用程式執行</vt:lpstr>
      <vt:lpstr>像這樣</vt:lpstr>
      <vt:lpstr>像這樣</vt:lpstr>
      <vt:lpstr>像這樣</vt:lpstr>
      <vt:lpstr>還有版本的問題</vt:lpstr>
      <vt:lpstr>AMD使用者表示…</vt:lpstr>
      <vt:lpstr>投影片 15</vt:lpstr>
      <vt:lpstr>如果你自己開發PYTHON程式</vt:lpstr>
      <vt:lpstr>多人開發一個系統</vt:lpstr>
      <vt:lpstr>在Linux下開發AI程式</vt:lpstr>
      <vt:lpstr>能不能有這種東西</vt:lpstr>
      <vt:lpstr>至少可以這樣</vt:lpstr>
      <vt:lpstr>虛擬化是什麼？</vt:lpstr>
      <vt:lpstr>電腦硬體能力不斷成長</vt:lpstr>
      <vt:lpstr>虛擬化是救星！</vt:lpstr>
      <vt:lpstr>用OS隔離就是用「台」隔離</vt:lpstr>
      <vt:lpstr>多加了一個Hypervisor層</vt:lpstr>
      <vt:lpstr>虛擬化已非常成熟</vt:lpstr>
      <vt:lpstr>從軟體的觀點來看底層</vt:lpstr>
      <vt:lpstr>「雲」「端」時代對伺服器的需求</vt:lpstr>
      <vt:lpstr>However.....</vt:lpstr>
      <vt:lpstr>投影片 30</vt:lpstr>
      <vt:lpstr>傳統VM的方式</vt:lpstr>
      <vt:lpstr>完全一樣的電腦</vt:lpstr>
      <vt:lpstr>一個最小安裝的Linux Server</vt:lpstr>
      <vt:lpstr>更別說Windows了</vt:lpstr>
      <vt:lpstr>一個含WAMP的STACK</vt:lpstr>
      <vt:lpstr>投影片 36</vt:lpstr>
      <vt:lpstr>虛擬化的問題</vt:lpstr>
      <vt:lpstr>運算資源「粒度」要求改變</vt:lpstr>
      <vt:lpstr>VM已不敷使用</vt:lpstr>
      <vt:lpstr>要有VM的優點，不要他的缺點...</vt:lpstr>
      <vt:lpstr>要做到這，不一定要虛擬化</vt:lpstr>
      <vt:lpstr>要做到這些</vt:lpstr>
      <vt:lpstr>輕量化操作方式：Container</vt:lpstr>
      <vt:lpstr>什麼是Container？</vt:lpstr>
      <vt:lpstr>電腦Container的概念</vt:lpstr>
      <vt:lpstr>運作在OS核心上</vt:lpstr>
      <vt:lpstr>VM vs. Container</vt:lpstr>
      <vt:lpstr>VM和Container的比較</vt:lpstr>
      <vt:lpstr>從應用程式的角度看沒兩樣</vt:lpstr>
      <vt:lpstr>Container可以存在VM中, 粒度更小</vt:lpstr>
      <vt:lpstr>伺服器 vs. VM vs. Container</vt:lpstr>
      <vt:lpstr>Container的相對優勢</vt:lpstr>
      <vt:lpstr>Container相對VM的優勢</vt:lpstr>
      <vt:lpstr>像指令，以參數改變設定</vt:lpstr>
      <vt:lpstr>以堆疊觀念來操作 (docker compose)</vt:lpstr>
      <vt:lpstr>使用參數而非修改設定檔</vt:lpstr>
      <vt:lpstr>容器可在VM中執行</vt:lpstr>
      <vt:lpstr>極具彈性的網路拓樸</vt:lpstr>
      <vt:lpstr>完整的CPU/記憶體控制</vt:lpstr>
      <vt:lpstr>隨時可以中止</vt:lpstr>
      <vt:lpstr>容器間能互通，跨主機嘛也通</vt:lpstr>
      <vt:lpstr>層次式的檔案系統</vt:lpstr>
      <vt:lpstr>最重的是：堆疊執行</vt:lpstr>
      <vt:lpstr>想執行一個Web Server…</vt:lpstr>
      <vt:lpstr>主系統無Apache/php</vt:lpstr>
      <vt:lpstr>一行指令及參數：Apahce/php平台</vt:lpstr>
      <vt:lpstr>再一行指令及參數</vt:lpstr>
      <vt:lpstr>又多一個Nginx</vt:lpstr>
      <vt:lpstr>要什麼有什麼，都是現成的</vt:lpstr>
      <vt:lpstr>應用為主，OS和HW根本不重要</vt:lpstr>
      <vt:lpstr>從單一伺服器到Container</vt:lpstr>
      <vt:lpstr>Container 相對於 VM</vt:lpstr>
      <vt:lpstr>Docker最重要的改革</vt:lpstr>
      <vt:lpstr>一個程式的一生</vt:lpstr>
      <vt:lpstr>從開發到生產環境</vt:lpstr>
      <vt:lpstr>版本控制</vt:lpstr>
      <vt:lpstr>軟體從開發完成到佈署</vt:lpstr>
      <vt:lpstr>程式佈署方式</vt:lpstr>
      <vt:lpstr>開發者，測試平台，生產平台</vt:lpstr>
      <vt:lpstr>記不記得這個？</vt:lpstr>
      <vt:lpstr>新的程式佈署方式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Introduction</dc:title>
  <dc:creator>Josh</dc:creator>
  <cp:lastModifiedBy>joshhu</cp:lastModifiedBy>
  <cp:revision>362</cp:revision>
  <dcterms:created xsi:type="dcterms:W3CDTF">2015-01-12T13:09:48Z</dcterms:created>
  <dcterms:modified xsi:type="dcterms:W3CDTF">2021-10-27T07:08:26Z</dcterms:modified>
</cp:coreProperties>
</file>